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81" r:id="rId5"/>
    <p:sldMasterId id="2147493495" r:id="rId6"/>
    <p:sldMasterId id="2147493508" r:id="rId7"/>
    <p:sldMasterId id="2147493522" r:id="rId8"/>
    <p:sldMasterId id="2147493535" r:id="rId9"/>
    <p:sldMasterId id="2147493548" r:id="rId10"/>
    <p:sldMasterId id="2147493571" r:id="rId11"/>
    <p:sldMasterId id="2147493587" r:id="rId12"/>
  </p:sldMasterIdLst>
  <p:notesMasterIdLst>
    <p:notesMasterId r:id="rId109"/>
  </p:notesMasterIdLst>
  <p:handoutMasterIdLst>
    <p:handoutMasterId r:id="rId110"/>
  </p:handoutMasterIdLst>
  <p:sldIdLst>
    <p:sldId id="330" r:id="rId13"/>
    <p:sldId id="611" r:id="rId14"/>
    <p:sldId id="540" r:id="rId15"/>
    <p:sldId id="531" r:id="rId16"/>
    <p:sldId id="575" r:id="rId17"/>
    <p:sldId id="565" r:id="rId18"/>
    <p:sldId id="573" r:id="rId19"/>
    <p:sldId id="568" r:id="rId20"/>
    <p:sldId id="576" r:id="rId21"/>
    <p:sldId id="578" r:id="rId22"/>
    <p:sldId id="566" r:id="rId23"/>
    <p:sldId id="567" r:id="rId24"/>
    <p:sldId id="570" r:id="rId25"/>
    <p:sldId id="572" r:id="rId26"/>
    <p:sldId id="579" r:id="rId27"/>
    <p:sldId id="580" r:id="rId28"/>
    <p:sldId id="571" r:id="rId29"/>
    <p:sldId id="569" r:id="rId30"/>
    <p:sldId id="574" r:id="rId31"/>
    <p:sldId id="587" r:id="rId32"/>
    <p:sldId id="589" r:id="rId33"/>
    <p:sldId id="593" r:id="rId34"/>
    <p:sldId id="592" r:id="rId35"/>
    <p:sldId id="588" r:id="rId36"/>
    <p:sldId id="594" r:id="rId37"/>
    <p:sldId id="590" r:id="rId38"/>
    <p:sldId id="591" r:id="rId39"/>
    <p:sldId id="596" r:id="rId40"/>
    <p:sldId id="595" r:id="rId41"/>
    <p:sldId id="602" r:id="rId42"/>
    <p:sldId id="598" r:id="rId43"/>
    <p:sldId id="599" r:id="rId44"/>
    <p:sldId id="600" r:id="rId45"/>
    <p:sldId id="601" r:id="rId46"/>
    <p:sldId id="603" r:id="rId47"/>
    <p:sldId id="604" r:id="rId48"/>
    <p:sldId id="605" r:id="rId49"/>
    <p:sldId id="606" r:id="rId50"/>
    <p:sldId id="607" r:id="rId51"/>
    <p:sldId id="609" r:id="rId52"/>
    <p:sldId id="610" r:id="rId53"/>
    <p:sldId id="583" r:id="rId54"/>
    <p:sldId id="581" r:id="rId55"/>
    <p:sldId id="335" r:id="rId56"/>
    <p:sldId id="262" r:id="rId57"/>
    <p:sldId id="354" r:id="rId58"/>
    <p:sldId id="348" r:id="rId59"/>
    <p:sldId id="263" r:id="rId60"/>
    <p:sldId id="268" r:id="rId61"/>
    <p:sldId id="350" r:id="rId62"/>
    <p:sldId id="270" r:id="rId63"/>
    <p:sldId id="271" r:id="rId64"/>
    <p:sldId id="272" r:id="rId65"/>
    <p:sldId id="362" r:id="rId66"/>
    <p:sldId id="275" r:id="rId67"/>
    <p:sldId id="277" r:id="rId68"/>
    <p:sldId id="276" r:id="rId69"/>
    <p:sldId id="364" r:id="rId70"/>
    <p:sldId id="278" r:id="rId71"/>
    <p:sldId id="334" r:id="rId72"/>
    <p:sldId id="344" r:id="rId73"/>
    <p:sldId id="279" r:id="rId74"/>
    <p:sldId id="284" r:id="rId75"/>
    <p:sldId id="285" r:id="rId76"/>
    <p:sldId id="286" r:id="rId77"/>
    <p:sldId id="290" r:id="rId78"/>
    <p:sldId id="287" r:id="rId79"/>
    <p:sldId id="264" r:id="rId80"/>
    <p:sldId id="365" r:id="rId81"/>
    <p:sldId id="289" r:id="rId82"/>
    <p:sldId id="291" r:id="rId83"/>
    <p:sldId id="293" r:id="rId84"/>
    <p:sldId id="292" r:id="rId85"/>
    <p:sldId id="294" r:id="rId86"/>
    <p:sldId id="295" r:id="rId87"/>
    <p:sldId id="336" r:id="rId88"/>
    <p:sldId id="296" r:id="rId89"/>
    <p:sldId id="297" r:id="rId90"/>
    <p:sldId id="298" r:id="rId91"/>
    <p:sldId id="299" r:id="rId92"/>
    <p:sldId id="582" r:id="rId93"/>
    <p:sldId id="302" r:id="rId94"/>
    <p:sldId id="337" r:id="rId95"/>
    <p:sldId id="305" r:id="rId96"/>
    <p:sldId id="338" r:id="rId97"/>
    <p:sldId id="306" r:id="rId98"/>
    <p:sldId id="339" r:id="rId99"/>
    <p:sldId id="340" r:id="rId100"/>
    <p:sldId id="357" r:id="rId101"/>
    <p:sldId id="358" r:id="rId102"/>
    <p:sldId id="341" r:id="rId103"/>
    <p:sldId id="359" r:id="rId104"/>
    <p:sldId id="361" r:id="rId105"/>
    <p:sldId id="363" r:id="rId106"/>
    <p:sldId id="652" r:id="rId107"/>
    <p:sldId id="653" r:id="rId10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77A07-04BA-6542-A686-CB0C31784202}" v="14" dt="2020-04-09T17:54:54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694"/>
  </p:normalViewPr>
  <p:slideViewPr>
    <p:cSldViewPr snapToObjects="1">
      <p:cViewPr varScale="1">
        <p:scale>
          <a:sx n="161" d="100"/>
          <a:sy n="161" d="100"/>
        </p:scale>
        <p:origin x="848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viewProps" Target="viewProps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theme" Target="theme/theme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customXml" Target="../customXml/item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56A77A07-04BA-6542-A686-CB0C31784202}"/>
    <pc:docChg chg="undo custSel addSld delSld modSld sldOrd delMainMaster modMainMaster">
      <pc:chgData name="Donald Ferguson" userId="d4e141de-59d3-4362-b58c-ed2804aa0504" providerId="ADAL" clId="{56A77A07-04BA-6542-A686-CB0C31784202}" dt="2020-04-09T21:38:12.131" v="303" actId="2696"/>
      <pc:docMkLst>
        <pc:docMk/>
      </pc:docMkLst>
      <pc:sldChg chg="add del">
        <pc:chgData name="Donald Ferguson" userId="d4e141de-59d3-4362-b58c-ed2804aa0504" providerId="ADAL" clId="{56A77A07-04BA-6542-A686-CB0C31784202}" dt="2020-04-09T21:36:04.482" v="253" actId="2696"/>
        <pc:sldMkLst>
          <pc:docMk/>
          <pc:sldMk cId="997399522" sldId="256"/>
        </pc:sldMkLst>
      </pc:sldChg>
      <pc:sldChg chg="add del">
        <pc:chgData name="Donald Ferguson" userId="d4e141de-59d3-4362-b58c-ed2804aa0504" providerId="ADAL" clId="{56A77A07-04BA-6542-A686-CB0C31784202}" dt="2020-04-09T21:36:06.679" v="254" actId="2696"/>
        <pc:sldMkLst>
          <pc:docMk/>
          <pc:sldMk cId="3431187681" sldId="25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59207393" sldId="26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451152705" sldId="26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576500282" sldId="26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434555241" sldId="26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704793883" sldId="27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21239842" sldId="27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755233800" sldId="27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830052712" sldId="27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992441595" sldId="27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96015226" sldId="27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95443387" sldId="27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986204204" sldId="27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315832165" sldId="28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287500184" sldId="28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318351035" sldId="28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23895975" sldId="28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104941315" sldId="28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958080591" sldId="29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64971580" sldId="29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865964131" sldId="29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335150626" sldId="29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97306611" sldId="29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51962721" sldId="29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744897064" sldId="29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584652243" sldId="29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4014282111" sldId="29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58659698" sldId="299"/>
        </pc:sldMkLst>
      </pc:sldChg>
      <pc:sldChg chg="del">
        <pc:chgData name="Donald Ferguson" userId="d4e141de-59d3-4362-b58c-ed2804aa0504" providerId="ADAL" clId="{56A77A07-04BA-6542-A686-CB0C31784202}" dt="2020-04-09T17:42:07.383" v="29" actId="2696"/>
        <pc:sldMkLst>
          <pc:docMk/>
          <pc:sldMk cId="0" sldId="30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496049299" sldId="30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67837543" sldId="30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945708549" sldId="306"/>
        </pc:sldMkLst>
      </pc:sldChg>
      <pc:sldChg chg="modSp">
        <pc:chgData name="Donald Ferguson" userId="d4e141de-59d3-4362-b58c-ed2804aa0504" providerId="ADAL" clId="{56A77A07-04BA-6542-A686-CB0C31784202}" dt="2020-04-09T17:41:36.187" v="21" actId="20577"/>
        <pc:sldMkLst>
          <pc:docMk/>
          <pc:sldMk cId="0" sldId="330"/>
        </pc:sldMkLst>
        <pc:spChg chg="mod">
          <ac:chgData name="Donald Ferguson" userId="d4e141de-59d3-4362-b58c-ed2804aa0504" providerId="ADAL" clId="{56A77A07-04BA-6542-A686-CB0C31784202}" dt="2020-04-09T17:41:36.187" v="21" actId="20577"/>
          <ac:spMkLst>
            <pc:docMk/>
            <pc:sldMk cId="0" sldId="330"/>
            <ac:spMk id="3077" creationId="{00000000-0000-0000-0000-000000000000}"/>
          </ac:spMkLst>
        </pc:spChg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154264091" sldId="33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66103233" sldId="335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35859275" sldId="33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829643726" sldId="33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885307158" sldId="33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506336477" sldId="339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53764678" sldId="34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10227274" sldId="34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56912963" sldId="34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022587746" sldId="34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732885985" sldId="350"/>
        </pc:sldMkLst>
      </pc:sldChg>
      <pc:sldChg chg="add del">
        <pc:chgData name="Donald Ferguson" userId="d4e141de-59d3-4362-b58c-ed2804aa0504" providerId="ADAL" clId="{56A77A07-04BA-6542-A686-CB0C31784202}" dt="2020-04-09T21:37:21.185" v="261" actId="2696"/>
        <pc:sldMkLst>
          <pc:docMk/>
          <pc:sldMk cId="430430852" sldId="352"/>
        </pc:sldMkLst>
      </pc:sldChg>
      <pc:sldChg chg="add del">
        <pc:chgData name="Donald Ferguson" userId="d4e141de-59d3-4362-b58c-ed2804aa0504" providerId="ADAL" clId="{56A77A07-04BA-6542-A686-CB0C31784202}" dt="2020-04-09T21:37:20.585" v="260" actId="2696"/>
        <pc:sldMkLst>
          <pc:docMk/>
          <pc:sldMk cId="1026668183" sldId="35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445408101" sldId="354"/>
        </pc:sldMkLst>
      </pc:sldChg>
      <pc:sldChg chg="add del">
        <pc:chgData name="Donald Ferguson" userId="d4e141de-59d3-4362-b58c-ed2804aa0504" providerId="ADAL" clId="{56A77A07-04BA-6542-A686-CB0C31784202}" dt="2020-04-09T21:37:07.541" v="256" actId="2696"/>
        <pc:sldMkLst>
          <pc:docMk/>
          <pc:sldMk cId="1224075809" sldId="355"/>
        </pc:sldMkLst>
      </pc:sldChg>
      <pc:sldChg chg="add del">
        <pc:chgData name="Donald Ferguson" userId="d4e141de-59d3-4362-b58c-ed2804aa0504" providerId="ADAL" clId="{56A77A07-04BA-6542-A686-CB0C31784202}" dt="2020-04-09T21:37:18.137" v="259" actId="2696"/>
        <pc:sldMkLst>
          <pc:docMk/>
          <pc:sldMk cId="3588114339" sldId="356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288003338" sldId="357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74341976" sldId="358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50081434" sldId="359"/>
        </pc:sldMkLst>
      </pc:sldChg>
      <pc:sldChg chg="add del">
        <pc:chgData name="Donald Ferguson" userId="d4e141de-59d3-4362-b58c-ed2804aa0504" providerId="ADAL" clId="{56A77A07-04BA-6542-A686-CB0C31784202}" dt="2020-04-09T21:37:33.648" v="262" actId="2696"/>
        <pc:sldMkLst>
          <pc:docMk/>
          <pc:sldMk cId="2630953303" sldId="360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377613687" sldId="36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620709390" sldId="36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247941932" sldId="363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100820654" sldId="364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3050744027" sldId="365"/>
        </pc:sldMkLst>
      </pc:sldChg>
      <pc:sldChg chg="add del">
        <pc:chgData name="Donald Ferguson" userId="d4e141de-59d3-4362-b58c-ed2804aa0504" providerId="ADAL" clId="{56A77A07-04BA-6542-A686-CB0C31784202}" dt="2020-04-09T21:37:16.304" v="257" actId="2696"/>
        <pc:sldMkLst>
          <pc:docMk/>
          <pc:sldMk cId="2633787959" sldId="366"/>
        </pc:sldMkLst>
      </pc:sldChg>
      <pc:sldChg chg="add del">
        <pc:chgData name="Donald Ferguson" userId="d4e141de-59d3-4362-b58c-ed2804aa0504" providerId="ADAL" clId="{56A77A07-04BA-6542-A686-CB0C31784202}" dt="2020-04-09T21:37:17.049" v="258" actId="2696"/>
        <pc:sldMkLst>
          <pc:docMk/>
          <pc:sldMk cId="2180880787" sldId="367"/>
        </pc:sldMkLst>
      </pc:sldChg>
      <pc:sldChg chg="del">
        <pc:chgData name="Donald Ferguson" userId="d4e141de-59d3-4362-b58c-ed2804aa0504" providerId="ADAL" clId="{56A77A07-04BA-6542-A686-CB0C31784202}" dt="2020-04-09T17:42:06.102" v="28" actId="2696"/>
        <pc:sldMkLst>
          <pc:docMk/>
          <pc:sldMk cId="0" sldId="468"/>
        </pc:sldMkLst>
      </pc:sldChg>
      <pc:sldChg chg="del">
        <pc:chgData name="Donald Ferguson" userId="d4e141de-59d3-4362-b58c-ed2804aa0504" providerId="ADAL" clId="{56A77A07-04BA-6542-A686-CB0C31784202}" dt="2020-04-09T17:42:10.804" v="30" actId="2696"/>
        <pc:sldMkLst>
          <pc:docMk/>
          <pc:sldMk cId="1909441635" sldId="471"/>
        </pc:sldMkLst>
      </pc:sldChg>
      <pc:sldChg chg="addSp modSp">
        <pc:chgData name="Donald Ferguson" userId="d4e141de-59d3-4362-b58c-ed2804aa0504" providerId="ADAL" clId="{56A77A07-04BA-6542-A686-CB0C31784202}" dt="2020-04-09T17:45:19.791" v="192" actId="14100"/>
        <pc:sldMkLst>
          <pc:docMk/>
          <pc:sldMk cId="1722463163" sldId="540"/>
        </pc:sldMkLst>
        <pc:spChg chg="mod">
          <ac:chgData name="Donald Ferguson" userId="d4e141de-59d3-4362-b58c-ed2804aa0504" providerId="ADAL" clId="{56A77A07-04BA-6542-A686-CB0C31784202}" dt="2020-04-09T17:43:55.651" v="178" actId="207"/>
          <ac:spMkLst>
            <pc:docMk/>
            <pc:sldMk cId="1722463163" sldId="540"/>
            <ac:spMk id="3" creationId="{00000000-0000-0000-0000-000000000000}"/>
          </ac:spMkLst>
        </pc:spChg>
        <pc:spChg chg="mod">
          <ac:chgData name="Donald Ferguson" userId="d4e141de-59d3-4362-b58c-ed2804aa0504" providerId="ADAL" clId="{56A77A07-04BA-6542-A686-CB0C31784202}" dt="2020-04-09T17:43:58.847" v="179" actId="1076"/>
          <ac:spMkLst>
            <pc:docMk/>
            <pc:sldMk cId="1722463163" sldId="540"/>
            <ac:spMk id="13" creationId="{00000000-0000-0000-0000-000000000000}"/>
          </ac:spMkLst>
        </pc:spChg>
        <pc:spChg chg="add mod">
          <ac:chgData name="Donald Ferguson" userId="d4e141de-59d3-4362-b58c-ed2804aa0504" providerId="ADAL" clId="{56A77A07-04BA-6542-A686-CB0C31784202}" dt="2020-04-09T17:44:25.121" v="185" actId="1035"/>
          <ac:spMkLst>
            <pc:docMk/>
            <pc:sldMk cId="1722463163" sldId="540"/>
            <ac:spMk id="14" creationId="{260E072B-2835-8E46-80C8-E5522EBBB975}"/>
          </ac:spMkLst>
        </pc:spChg>
        <pc:spChg chg="add mod">
          <ac:chgData name="Donald Ferguson" userId="d4e141de-59d3-4362-b58c-ed2804aa0504" providerId="ADAL" clId="{56A77A07-04BA-6542-A686-CB0C31784202}" dt="2020-04-09T17:45:06.144" v="188" actId="14100"/>
          <ac:spMkLst>
            <pc:docMk/>
            <pc:sldMk cId="1722463163" sldId="540"/>
            <ac:spMk id="15" creationId="{E77FEDE9-B705-2643-A263-5CB29E1ED74B}"/>
          </ac:spMkLst>
        </pc:spChg>
        <pc:spChg chg="add mod">
          <ac:chgData name="Donald Ferguson" userId="d4e141de-59d3-4362-b58c-ed2804aa0504" providerId="ADAL" clId="{56A77A07-04BA-6542-A686-CB0C31784202}" dt="2020-04-09T17:45:19.791" v="192" actId="14100"/>
          <ac:spMkLst>
            <pc:docMk/>
            <pc:sldMk cId="1722463163" sldId="540"/>
            <ac:spMk id="16" creationId="{EC74637E-AE12-914A-8527-A5E05CA672F4}"/>
          </ac:spMkLst>
        </pc:spChg>
      </pc:sldChg>
      <pc:sldChg chg="del">
        <pc:chgData name="Donald Ferguson" userId="d4e141de-59d3-4362-b58c-ed2804aa0504" providerId="ADAL" clId="{56A77A07-04BA-6542-A686-CB0C31784202}" dt="2020-04-09T17:51:26.095" v="238" actId="2696"/>
        <pc:sldMkLst>
          <pc:docMk/>
          <pc:sldMk cId="366621118" sldId="564"/>
        </pc:sldMkLst>
      </pc:sldChg>
      <pc:sldChg chg="ord">
        <pc:chgData name="Donald Ferguson" userId="d4e141de-59d3-4362-b58c-ed2804aa0504" providerId="ADAL" clId="{56A77A07-04BA-6542-A686-CB0C31784202}" dt="2020-04-09T17:45:47.144" v="193"/>
        <pc:sldMkLst>
          <pc:docMk/>
          <pc:sldMk cId="195130918" sldId="565"/>
        </pc:sldMkLst>
      </pc:sldChg>
      <pc:sldChg chg="del">
        <pc:chgData name="Donald Ferguson" userId="d4e141de-59d3-4362-b58c-ed2804aa0504" providerId="ADAL" clId="{56A77A07-04BA-6542-A686-CB0C31784202}" dt="2020-04-09T21:35:20.581" v="243" actId="2696"/>
        <pc:sldMkLst>
          <pc:docMk/>
          <pc:sldMk cId="1947835779" sldId="577"/>
        </pc:sldMkLst>
      </pc:sldChg>
      <pc:sldChg chg="del">
        <pc:chgData name="Donald Ferguson" userId="d4e141de-59d3-4362-b58c-ed2804aa0504" providerId="ADAL" clId="{56A77A07-04BA-6542-A686-CB0C31784202}" dt="2020-04-09T17:51:25.127" v="237" actId="2696"/>
        <pc:sldMkLst>
          <pc:docMk/>
          <pc:sldMk cId="1155448904" sldId="58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673055732" sldId="581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280825073" sldId="582"/>
        </pc:sldMkLst>
      </pc:sldChg>
      <pc:sldChg chg="del">
        <pc:chgData name="Donald Ferguson" userId="d4e141de-59d3-4362-b58c-ed2804aa0504" providerId="ADAL" clId="{56A77A07-04BA-6542-A686-CB0C31784202}" dt="2020-04-09T17:49:42.255" v="236" actId="2696"/>
        <pc:sldMkLst>
          <pc:docMk/>
          <pc:sldMk cId="467984339" sldId="582"/>
        </pc:sldMkLst>
      </pc:sldChg>
      <pc:sldChg chg="add">
        <pc:chgData name="Donald Ferguson" userId="d4e141de-59d3-4362-b58c-ed2804aa0504" providerId="ADAL" clId="{56A77A07-04BA-6542-A686-CB0C31784202}" dt="2020-04-09T17:51:37.772" v="239"/>
        <pc:sldMkLst>
          <pc:docMk/>
          <pc:sldMk cId="1969333824" sldId="583"/>
        </pc:sldMkLst>
      </pc:sldChg>
      <pc:sldChg chg="del">
        <pc:chgData name="Donald Ferguson" userId="d4e141de-59d3-4362-b58c-ed2804aa0504" providerId="ADAL" clId="{56A77A07-04BA-6542-A686-CB0C31784202}" dt="2020-04-09T17:41:52.890" v="24" actId="2696"/>
        <pc:sldMkLst>
          <pc:docMk/>
          <pc:sldMk cId="1241356463" sldId="585"/>
        </pc:sldMkLst>
      </pc:sldChg>
      <pc:sldChg chg="del">
        <pc:chgData name="Donald Ferguson" userId="d4e141de-59d3-4362-b58c-ed2804aa0504" providerId="ADAL" clId="{56A77A07-04BA-6542-A686-CB0C31784202}" dt="2020-04-09T17:41:55.496" v="27" actId="2696"/>
        <pc:sldMkLst>
          <pc:docMk/>
          <pc:sldMk cId="636369918" sldId="586"/>
        </pc:sldMkLst>
      </pc:sldChg>
      <pc:sldChg chg="add del">
        <pc:chgData name="Donald Ferguson" userId="d4e141de-59d3-4362-b58c-ed2804aa0504" providerId="ADAL" clId="{56A77A07-04BA-6542-A686-CB0C31784202}" dt="2020-04-09T17:41:53.965" v="25" actId="2696"/>
        <pc:sldMkLst>
          <pc:docMk/>
          <pc:sldMk cId="927856162" sldId="611"/>
        </pc:sldMkLst>
      </pc:sldChg>
      <pc:sldChg chg="modSp add">
        <pc:chgData name="Donald Ferguson" userId="d4e141de-59d3-4362-b58c-ed2804aa0504" providerId="ADAL" clId="{56A77A07-04BA-6542-A686-CB0C31784202}" dt="2020-04-09T17:43:24.752" v="141" actId="20577"/>
        <pc:sldMkLst>
          <pc:docMk/>
          <pc:sldMk cId="2426704201" sldId="611"/>
        </pc:sldMkLst>
        <pc:spChg chg="mod">
          <ac:chgData name="Donald Ferguson" userId="d4e141de-59d3-4362-b58c-ed2804aa0504" providerId="ADAL" clId="{56A77A07-04BA-6542-A686-CB0C31784202}" dt="2020-04-09T17:42:45.501" v="99" actId="20577"/>
          <ac:spMkLst>
            <pc:docMk/>
            <pc:sldMk cId="2426704201" sldId="611"/>
            <ac:spMk id="10244" creationId="{00000000-0000-0000-0000-000000000000}"/>
          </ac:spMkLst>
        </pc:spChg>
        <pc:spChg chg="mod">
          <ac:chgData name="Donald Ferguson" userId="d4e141de-59d3-4362-b58c-ed2804aa0504" providerId="ADAL" clId="{56A77A07-04BA-6542-A686-CB0C31784202}" dt="2020-04-09T17:43:24.752" v="141" actId="20577"/>
          <ac:spMkLst>
            <pc:docMk/>
            <pc:sldMk cId="2426704201" sldId="611"/>
            <ac:spMk id="10245" creationId="{00000000-0000-0000-0000-000000000000}"/>
          </ac:spMkLst>
        </pc:spChg>
      </pc:sldChg>
      <pc:sldChg chg="add del">
        <pc:chgData name="Donald Ferguson" userId="d4e141de-59d3-4362-b58c-ed2804aa0504" providerId="ADAL" clId="{56A77A07-04BA-6542-A686-CB0C31784202}" dt="2020-04-09T21:36:00.408" v="244" actId="2696"/>
        <pc:sldMkLst>
          <pc:docMk/>
          <pc:sldMk cId="518787489" sldId="612"/>
        </pc:sldMkLst>
      </pc:sldChg>
      <pc:sldChg chg="add del">
        <pc:chgData name="Donald Ferguson" userId="d4e141de-59d3-4362-b58c-ed2804aa0504" providerId="ADAL" clId="{56A77A07-04BA-6542-A686-CB0C31784202}" dt="2020-04-09T17:41:54.752" v="26" actId="2696"/>
        <pc:sldMkLst>
          <pc:docMk/>
          <pc:sldMk cId="4120193925" sldId="612"/>
        </pc:sldMkLst>
      </pc:sldChg>
      <pc:sldChg chg="add del">
        <pc:chgData name="Donald Ferguson" userId="d4e141de-59d3-4362-b58c-ed2804aa0504" providerId="ADAL" clId="{56A77A07-04BA-6542-A686-CB0C31784202}" dt="2020-04-09T21:36:09.477" v="255" actId="2696"/>
        <pc:sldMkLst>
          <pc:docMk/>
          <pc:sldMk cId="2017842695" sldId="613"/>
        </pc:sldMkLst>
      </pc:sldChg>
      <pc:sldChg chg="add del">
        <pc:chgData name="Donald Ferguson" userId="d4e141de-59d3-4362-b58c-ed2804aa0504" providerId="ADAL" clId="{56A77A07-04BA-6542-A686-CB0C31784202}" dt="2020-04-09T21:38:08.323" v="299" actId="2696"/>
        <pc:sldMkLst>
          <pc:docMk/>
          <pc:sldMk cId="56574813" sldId="61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327446787" sldId="61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6012824" sldId="615"/>
        </pc:sldMkLst>
      </pc:sldChg>
      <pc:sldChg chg="add del">
        <pc:chgData name="Donald Ferguson" userId="d4e141de-59d3-4362-b58c-ed2804aa0504" providerId="ADAL" clId="{56A77A07-04BA-6542-A686-CB0C31784202}" dt="2020-04-09T21:37:47.073" v="263" actId="2696"/>
        <pc:sldMkLst>
          <pc:docMk/>
          <pc:sldMk cId="1845654387" sldId="61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084716854" sldId="616"/>
        </pc:sldMkLst>
      </pc:sldChg>
      <pc:sldChg chg="add del">
        <pc:chgData name="Donald Ferguson" userId="d4e141de-59d3-4362-b58c-ed2804aa0504" providerId="ADAL" clId="{56A77A07-04BA-6542-A686-CB0C31784202}" dt="2020-04-09T21:37:47.512" v="264" actId="2696"/>
        <pc:sldMkLst>
          <pc:docMk/>
          <pc:sldMk cId="3958182500" sldId="616"/>
        </pc:sldMkLst>
      </pc:sldChg>
      <pc:sldChg chg="add del">
        <pc:chgData name="Donald Ferguson" userId="d4e141de-59d3-4362-b58c-ed2804aa0504" providerId="ADAL" clId="{56A77A07-04BA-6542-A686-CB0C31784202}" dt="2020-04-09T21:37:47.829" v="265" actId="2696"/>
        <pc:sldMkLst>
          <pc:docMk/>
          <pc:sldMk cId="817117509" sldId="61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618499490" sldId="61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416739819" sldId="618"/>
        </pc:sldMkLst>
      </pc:sldChg>
      <pc:sldChg chg="add del">
        <pc:chgData name="Donald Ferguson" userId="d4e141de-59d3-4362-b58c-ed2804aa0504" providerId="ADAL" clId="{56A77A07-04BA-6542-A686-CB0C31784202}" dt="2020-04-09T21:37:48.089" v="266" actId="2696"/>
        <pc:sldMkLst>
          <pc:docMk/>
          <pc:sldMk cId="2668500583" sldId="61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777775999" sldId="619"/>
        </pc:sldMkLst>
      </pc:sldChg>
      <pc:sldChg chg="add del">
        <pc:chgData name="Donald Ferguson" userId="d4e141de-59d3-4362-b58c-ed2804aa0504" providerId="ADAL" clId="{56A77A07-04BA-6542-A686-CB0C31784202}" dt="2020-04-09T21:37:48.369" v="267" actId="2696"/>
        <pc:sldMkLst>
          <pc:docMk/>
          <pc:sldMk cId="2359818916" sldId="61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396541636" sldId="620"/>
        </pc:sldMkLst>
      </pc:sldChg>
      <pc:sldChg chg="add del">
        <pc:chgData name="Donald Ferguson" userId="d4e141de-59d3-4362-b58c-ed2804aa0504" providerId="ADAL" clId="{56A77A07-04BA-6542-A686-CB0C31784202}" dt="2020-04-09T21:37:48.648" v="268" actId="2696"/>
        <pc:sldMkLst>
          <pc:docMk/>
          <pc:sldMk cId="2439982583" sldId="62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608916930" sldId="621"/>
        </pc:sldMkLst>
      </pc:sldChg>
      <pc:sldChg chg="add del">
        <pc:chgData name="Donald Ferguson" userId="d4e141de-59d3-4362-b58c-ed2804aa0504" providerId="ADAL" clId="{56A77A07-04BA-6542-A686-CB0C31784202}" dt="2020-04-09T21:37:48.883" v="269" actId="2696"/>
        <pc:sldMkLst>
          <pc:docMk/>
          <pc:sldMk cId="3650212274" sldId="62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596661086" sldId="622"/>
        </pc:sldMkLst>
      </pc:sldChg>
      <pc:sldChg chg="add del">
        <pc:chgData name="Donald Ferguson" userId="d4e141de-59d3-4362-b58c-ed2804aa0504" providerId="ADAL" clId="{56A77A07-04BA-6542-A686-CB0C31784202}" dt="2020-04-09T21:37:49.153" v="270" actId="2696"/>
        <pc:sldMkLst>
          <pc:docMk/>
          <pc:sldMk cId="2353676837" sldId="622"/>
        </pc:sldMkLst>
      </pc:sldChg>
      <pc:sldChg chg="add del">
        <pc:chgData name="Donald Ferguson" userId="d4e141de-59d3-4362-b58c-ed2804aa0504" providerId="ADAL" clId="{56A77A07-04BA-6542-A686-CB0C31784202}" dt="2020-04-09T21:37:49.367" v="271" actId="2696"/>
        <pc:sldMkLst>
          <pc:docMk/>
          <pc:sldMk cId="750339264" sldId="62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881574490" sldId="62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776392819" sldId="624"/>
        </pc:sldMkLst>
      </pc:sldChg>
      <pc:sldChg chg="add del">
        <pc:chgData name="Donald Ferguson" userId="d4e141de-59d3-4362-b58c-ed2804aa0504" providerId="ADAL" clId="{56A77A07-04BA-6542-A686-CB0C31784202}" dt="2020-04-09T21:37:49.585" v="272" actId="2696"/>
        <pc:sldMkLst>
          <pc:docMk/>
          <pc:sldMk cId="2341189743" sldId="624"/>
        </pc:sldMkLst>
      </pc:sldChg>
      <pc:sldChg chg="add del">
        <pc:chgData name="Donald Ferguson" userId="d4e141de-59d3-4362-b58c-ed2804aa0504" providerId="ADAL" clId="{56A77A07-04BA-6542-A686-CB0C31784202}" dt="2020-04-09T21:37:49.809" v="273" actId="2696"/>
        <pc:sldMkLst>
          <pc:docMk/>
          <pc:sldMk cId="687514439" sldId="62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549898838" sldId="625"/>
        </pc:sldMkLst>
      </pc:sldChg>
      <pc:sldChg chg="add del">
        <pc:chgData name="Donald Ferguson" userId="d4e141de-59d3-4362-b58c-ed2804aa0504" providerId="ADAL" clId="{56A77A07-04BA-6542-A686-CB0C31784202}" dt="2020-04-09T21:37:50.030" v="274" actId="2696"/>
        <pc:sldMkLst>
          <pc:docMk/>
          <pc:sldMk cId="2023308152" sldId="626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185419763" sldId="626"/>
        </pc:sldMkLst>
      </pc:sldChg>
      <pc:sldChg chg="add del">
        <pc:chgData name="Donald Ferguson" userId="d4e141de-59d3-4362-b58c-ed2804aa0504" providerId="ADAL" clId="{56A77A07-04BA-6542-A686-CB0C31784202}" dt="2020-04-09T21:37:50.269" v="275" actId="2696"/>
        <pc:sldMkLst>
          <pc:docMk/>
          <pc:sldMk cId="2538365875" sldId="62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09045706" sldId="627"/>
        </pc:sldMkLst>
      </pc:sldChg>
      <pc:sldChg chg="add del">
        <pc:chgData name="Donald Ferguson" userId="d4e141de-59d3-4362-b58c-ed2804aa0504" providerId="ADAL" clId="{56A77A07-04BA-6542-A686-CB0C31784202}" dt="2020-04-09T21:37:50.491" v="276" actId="2696"/>
        <pc:sldMkLst>
          <pc:docMk/>
          <pc:sldMk cId="1335265611" sldId="62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106105384" sldId="62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422483648" sldId="629"/>
        </pc:sldMkLst>
      </pc:sldChg>
      <pc:sldChg chg="add del">
        <pc:chgData name="Donald Ferguson" userId="d4e141de-59d3-4362-b58c-ed2804aa0504" providerId="ADAL" clId="{56A77A07-04BA-6542-A686-CB0C31784202}" dt="2020-04-09T21:37:50.721" v="277" actId="2696"/>
        <pc:sldMkLst>
          <pc:docMk/>
          <pc:sldMk cId="3401579737" sldId="629"/>
        </pc:sldMkLst>
      </pc:sldChg>
      <pc:sldChg chg="add del">
        <pc:chgData name="Donald Ferguson" userId="d4e141de-59d3-4362-b58c-ed2804aa0504" providerId="ADAL" clId="{56A77A07-04BA-6542-A686-CB0C31784202}" dt="2020-04-09T21:37:50.932" v="278" actId="2696"/>
        <pc:sldMkLst>
          <pc:docMk/>
          <pc:sldMk cId="1428715311" sldId="63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09686527" sldId="63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36171049" sldId="631"/>
        </pc:sldMkLst>
      </pc:sldChg>
      <pc:sldChg chg="add del">
        <pc:chgData name="Donald Ferguson" userId="d4e141de-59d3-4362-b58c-ed2804aa0504" providerId="ADAL" clId="{56A77A07-04BA-6542-A686-CB0C31784202}" dt="2020-04-09T21:37:51.225" v="279" actId="2696"/>
        <pc:sldMkLst>
          <pc:docMk/>
          <pc:sldMk cId="1828121356" sldId="63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684528541" sldId="633"/>
        </pc:sldMkLst>
      </pc:sldChg>
      <pc:sldChg chg="add del">
        <pc:chgData name="Donald Ferguson" userId="d4e141de-59d3-4362-b58c-ed2804aa0504" providerId="ADAL" clId="{56A77A07-04BA-6542-A686-CB0C31784202}" dt="2020-04-09T21:37:51.400" v="280" actId="2696"/>
        <pc:sldMkLst>
          <pc:docMk/>
          <pc:sldMk cId="4231986696" sldId="633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80732868" sldId="634"/>
        </pc:sldMkLst>
      </pc:sldChg>
      <pc:sldChg chg="add del">
        <pc:chgData name="Donald Ferguson" userId="d4e141de-59d3-4362-b58c-ed2804aa0504" providerId="ADAL" clId="{56A77A07-04BA-6542-A686-CB0C31784202}" dt="2020-04-09T21:38:08.817" v="300" actId="2696"/>
        <pc:sldMkLst>
          <pc:docMk/>
          <pc:sldMk cId="3739820991" sldId="634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55233322" sldId="635"/>
        </pc:sldMkLst>
      </pc:sldChg>
      <pc:sldChg chg="add del">
        <pc:chgData name="Donald Ferguson" userId="d4e141de-59d3-4362-b58c-ed2804aa0504" providerId="ADAL" clId="{56A77A07-04BA-6542-A686-CB0C31784202}" dt="2020-04-09T21:37:51.620" v="281" actId="2696"/>
        <pc:sldMkLst>
          <pc:docMk/>
          <pc:sldMk cId="3555996620" sldId="635"/>
        </pc:sldMkLst>
      </pc:sldChg>
      <pc:sldChg chg="add del">
        <pc:chgData name="Donald Ferguson" userId="d4e141de-59d3-4362-b58c-ed2804aa0504" providerId="ADAL" clId="{56A77A07-04BA-6542-A686-CB0C31784202}" dt="2020-04-09T21:37:52.291" v="284" actId="2696"/>
        <pc:sldMkLst>
          <pc:docMk/>
          <pc:sldMk cId="1933766280" sldId="63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99495685" sldId="637"/>
        </pc:sldMkLst>
      </pc:sldChg>
      <pc:sldChg chg="add del">
        <pc:chgData name="Donald Ferguson" userId="d4e141de-59d3-4362-b58c-ed2804aa0504" providerId="ADAL" clId="{56A77A07-04BA-6542-A686-CB0C31784202}" dt="2020-04-09T21:37:52.508" v="285" actId="2696"/>
        <pc:sldMkLst>
          <pc:docMk/>
          <pc:sldMk cId="580181036" sldId="63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651973002" sldId="639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319393125" sldId="640"/>
        </pc:sldMkLst>
      </pc:sldChg>
      <pc:sldChg chg="add del">
        <pc:chgData name="Donald Ferguson" userId="d4e141de-59d3-4362-b58c-ed2804aa0504" providerId="ADAL" clId="{56A77A07-04BA-6542-A686-CB0C31784202}" dt="2020-04-09T21:37:51.881" v="282" actId="2696"/>
        <pc:sldMkLst>
          <pc:docMk/>
          <pc:sldMk cId="3324731150" sldId="640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45371470" sldId="641"/>
        </pc:sldMkLst>
      </pc:sldChg>
      <pc:sldChg chg="add del">
        <pc:chgData name="Donald Ferguson" userId="d4e141de-59d3-4362-b58c-ed2804aa0504" providerId="ADAL" clId="{56A77A07-04BA-6542-A686-CB0C31784202}" dt="2020-04-09T21:37:52.046" v="283" actId="2696"/>
        <pc:sldMkLst>
          <pc:docMk/>
          <pc:sldMk cId="438802386" sldId="641"/>
        </pc:sldMkLst>
      </pc:sldChg>
      <pc:sldChg chg="add del">
        <pc:chgData name="Donald Ferguson" userId="d4e141de-59d3-4362-b58c-ed2804aa0504" providerId="ADAL" clId="{56A77A07-04BA-6542-A686-CB0C31784202}" dt="2020-04-09T21:37:52.982" v="287" actId="2696"/>
        <pc:sldMkLst>
          <pc:docMk/>
          <pc:sldMk cId="534335660" sldId="64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856269166" sldId="645"/>
        </pc:sldMkLst>
      </pc:sldChg>
      <pc:sldChg chg="add del">
        <pc:chgData name="Donald Ferguson" userId="d4e141de-59d3-4362-b58c-ed2804aa0504" providerId="ADAL" clId="{56A77A07-04BA-6542-A686-CB0C31784202}" dt="2020-04-09T21:37:52.794" v="286" actId="2696"/>
        <pc:sldMkLst>
          <pc:docMk/>
          <pc:sldMk cId="1871523714" sldId="646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136969772" sldId="646"/>
        </pc:sldMkLst>
      </pc:sldChg>
      <pc:sldChg chg="add del">
        <pc:chgData name="Donald Ferguson" userId="d4e141de-59d3-4362-b58c-ed2804aa0504" providerId="ADAL" clId="{56A77A07-04BA-6542-A686-CB0C31784202}" dt="2020-04-09T21:37:53.209" v="288" actId="2696"/>
        <pc:sldMkLst>
          <pc:docMk/>
          <pc:sldMk cId="974440700" sldId="647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457861240" sldId="647"/>
        </pc:sldMkLst>
      </pc:sldChg>
      <pc:sldChg chg="add del">
        <pc:chgData name="Donald Ferguson" userId="d4e141de-59d3-4362-b58c-ed2804aa0504" providerId="ADAL" clId="{56A77A07-04BA-6542-A686-CB0C31784202}" dt="2020-04-09T21:37:53.409" v="289" actId="2696"/>
        <pc:sldMkLst>
          <pc:docMk/>
          <pc:sldMk cId="2357427270" sldId="64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563036182" sldId="648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504573686" sldId="649"/>
        </pc:sldMkLst>
      </pc:sldChg>
      <pc:sldChg chg="add del">
        <pc:chgData name="Donald Ferguson" userId="d4e141de-59d3-4362-b58c-ed2804aa0504" providerId="ADAL" clId="{56A77A07-04BA-6542-A686-CB0C31784202}" dt="2020-04-09T21:37:53.674" v="290" actId="2696"/>
        <pc:sldMkLst>
          <pc:docMk/>
          <pc:sldMk cId="1343822925" sldId="649"/>
        </pc:sldMkLst>
      </pc:sldChg>
      <pc:sldChg chg="add del">
        <pc:chgData name="Donald Ferguson" userId="d4e141de-59d3-4362-b58c-ed2804aa0504" providerId="ADAL" clId="{56A77A07-04BA-6542-A686-CB0C31784202}" dt="2020-04-09T21:38:10.953" v="301" actId="2696"/>
        <pc:sldMkLst>
          <pc:docMk/>
          <pc:sldMk cId="187556000" sldId="651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063585407" sldId="651"/>
        </pc:sldMkLst>
      </pc:sldChg>
      <pc:sldChg chg="add del">
        <pc:chgData name="Donald Ferguson" userId="d4e141de-59d3-4362-b58c-ed2804aa0504" providerId="ADAL" clId="{56A77A07-04BA-6542-A686-CB0C31784202}" dt="2020-04-09T21:38:00.593" v="297" actId="2696"/>
        <pc:sldMkLst>
          <pc:docMk/>
          <pc:sldMk cId="1174033780" sldId="652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1671941890" sldId="652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2034514836" sldId="653"/>
        </pc:sldMkLst>
      </pc:sldChg>
      <pc:sldChg chg="add del">
        <pc:chgData name="Donald Ferguson" userId="d4e141de-59d3-4362-b58c-ed2804aa0504" providerId="ADAL" clId="{56A77A07-04BA-6542-A686-CB0C31784202}" dt="2020-04-09T21:37:58.871" v="296" actId="2696"/>
        <pc:sldMkLst>
          <pc:docMk/>
          <pc:sldMk cId="3488460440" sldId="653"/>
        </pc:sldMkLst>
      </pc:sldChg>
      <pc:sldChg chg="add del">
        <pc:chgData name="Donald Ferguson" userId="d4e141de-59d3-4362-b58c-ed2804aa0504" providerId="ADAL" clId="{56A77A07-04BA-6542-A686-CB0C31784202}" dt="2020-04-09T21:38:12.131" v="303" actId="2696"/>
        <pc:sldMkLst>
          <pc:docMk/>
          <pc:sldMk cId="972346396" sldId="655"/>
        </pc:sldMkLst>
      </pc:sldChg>
      <pc:sldChg chg="add del">
        <pc:chgData name="Donald Ferguson" userId="d4e141de-59d3-4362-b58c-ed2804aa0504" providerId="ADAL" clId="{56A77A07-04BA-6542-A686-CB0C31784202}" dt="2020-04-09T17:54:47.575" v="241"/>
        <pc:sldMkLst>
          <pc:docMk/>
          <pc:sldMk cId="3969764275" sldId="655"/>
        </pc:sldMkLst>
      </pc:sldChg>
      <pc:sldMasterChg chg="modSp">
        <pc:chgData name="Donald Ferguson" userId="d4e141de-59d3-4362-b58c-ed2804aa0504" providerId="ADAL" clId="{56A77A07-04BA-6542-A686-CB0C31784202}" dt="2020-04-09T17:47:08.442" v="235" actId="20577"/>
        <pc:sldMasterMkLst>
          <pc:docMk/>
          <pc:sldMasterMk cId="0" sldId="2147493455"/>
        </pc:sldMasterMkLst>
        <pc:spChg chg="mod">
          <ac:chgData name="Donald Ferguson" userId="d4e141de-59d3-4362-b58c-ed2804aa0504" providerId="ADAL" clId="{56A77A07-04BA-6542-A686-CB0C31784202}" dt="2020-04-09T17:47:08.442" v="235" actId="20577"/>
          <ac:spMkLst>
            <pc:docMk/>
            <pc:sldMasterMk cId="0" sldId="2147493455"/>
            <ac:spMk id="9" creationId="{00000000-0000-0000-0000-000000000000}"/>
          </ac:spMkLst>
        </pc:spChg>
      </pc:sldMasterChg>
      <pc:sldMasterChg chg="del delSldLayout">
        <pc:chgData name="Donald Ferguson" userId="d4e141de-59d3-4362-b58c-ed2804aa0504" providerId="ADAL" clId="{56A77A07-04BA-6542-A686-CB0C31784202}" dt="2020-04-09T21:36:00.452" v="252" actId="2696"/>
        <pc:sldMasterMkLst>
          <pc:docMk/>
          <pc:sldMasterMk cId="1396803697" sldId="2147493563"/>
        </pc:sldMasterMkLst>
        <pc:sldLayoutChg chg="del">
          <pc:chgData name="Donald Ferguson" userId="d4e141de-59d3-4362-b58c-ed2804aa0504" providerId="ADAL" clId="{56A77A07-04BA-6542-A686-CB0C31784202}" dt="2020-04-09T21:36:00.410" v="245" actId="2696"/>
          <pc:sldLayoutMkLst>
            <pc:docMk/>
            <pc:sldMasterMk cId="1396803697" sldId="2147493563"/>
            <pc:sldLayoutMk cId="295187573" sldId="2147493564"/>
          </pc:sldLayoutMkLst>
        </pc:sldLayoutChg>
        <pc:sldLayoutChg chg="del">
          <pc:chgData name="Donald Ferguson" userId="d4e141de-59d3-4362-b58c-ed2804aa0504" providerId="ADAL" clId="{56A77A07-04BA-6542-A686-CB0C31784202}" dt="2020-04-09T21:36:00.410" v="246" actId="2696"/>
          <pc:sldLayoutMkLst>
            <pc:docMk/>
            <pc:sldMasterMk cId="1396803697" sldId="2147493563"/>
            <pc:sldLayoutMk cId="66125183" sldId="2147493565"/>
          </pc:sldLayoutMkLst>
        </pc:sldLayoutChg>
        <pc:sldLayoutChg chg="del">
          <pc:chgData name="Donald Ferguson" userId="d4e141de-59d3-4362-b58c-ed2804aa0504" providerId="ADAL" clId="{56A77A07-04BA-6542-A686-CB0C31784202}" dt="2020-04-09T21:36:00.411" v="247" actId="2696"/>
          <pc:sldLayoutMkLst>
            <pc:docMk/>
            <pc:sldMasterMk cId="1396803697" sldId="2147493563"/>
            <pc:sldLayoutMk cId="2022987171" sldId="2147493566"/>
          </pc:sldLayoutMkLst>
        </pc:sldLayoutChg>
        <pc:sldLayoutChg chg="del">
          <pc:chgData name="Donald Ferguson" userId="d4e141de-59d3-4362-b58c-ed2804aa0504" providerId="ADAL" clId="{56A77A07-04BA-6542-A686-CB0C31784202}" dt="2020-04-09T21:36:00.412" v="248" actId="2696"/>
          <pc:sldLayoutMkLst>
            <pc:docMk/>
            <pc:sldMasterMk cId="1396803697" sldId="2147493563"/>
            <pc:sldLayoutMk cId="2530050382" sldId="2147493567"/>
          </pc:sldLayoutMkLst>
        </pc:sldLayoutChg>
        <pc:sldLayoutChg chg="del">
          <pc:chgData name="Donald Ferguson" userId="d4e141de-59d3-4362-b58c-ed2804aa0504" providerId="ADAL" clId="{56A77A07-04BA-6542-A686-CB0C31784202}" dt="2020-04-09T21:36:00.413" v="249" actId="2696"/>
          <pc:sldLayoutMkLst>
            <pc:docMk/>
            <pc:sldMasterMk cId="1396803697" sldId="2147493563"/>
            <pc:sldLayoutMk cId="1279101416" sldId="2147493568"/>
          </pc:sldLayoutMkLst>
        </pc:sldLayoutChg>
        <pc:sldLayoutChg chg="del">
          <pc:chgData name="Donald Ferguson" userId="d4e141de-59d3-4362-b58c-ed2804aa0504" providerId="ADAL" clId="{56A77A07-04BA-6542-A686-CB0C31784202}" dt="2020-04-09T21:36:00.414" v="250" actId="2696"/>
          <pc:sldLayoutMkLst>
            <pc:docMk/>
            <pc:sldMasterMk cId="1396803697" sldId="2147493563"/>
            <pc:sldLayoutMk cId="3914874406" sldId="2147493569"/>
          </pc:sldLayoutMkLst>
        </pc:sldLayoutChg>
        <pc:sldLayoutChg chg="del">
          <pc:chgData name="Donald Ferguson" userId="d4e141de-59d3-4362-b58c-ed2804aa0504" providerId="ADAL" clId="{56A77A07-04BA-6542-A686-CB0C31784202}" dt="2020-04-09T21:36:00.415" v="251" actId="2696"/>
          <pc:sldLayoutMkLst>
            <pc:docMk/>
            <pc:sldMasterMk cId="1396803697" sldId="2147493563"/>
            <pc:sldLayoutMk cId="306380524" sldId="2147493570"/>
          </pc:sldLayoutMkLst>
        </pc:sldLayoutChg>
      </pc:sldMasterChg>
      <pc:sldMasterChg chg="delSldLayout">
        <pc:chgData name="Donald Ferguson" userId="d4e141de-59d3-4362-b58c-ed2804aa0504" providerId="ADAL" clId="{56A77A07-04BA-6542-A686-CB0C31784202}" dt="2020-04-09T21:38:10.954" v="302" actId="2696"/>
        <pc:sldMasterMkLst>
          <pc:docMk/>
          <pc:sldMasterMk cId="3735212838" sldId="2147493587"/>
        </pc:sldMasterMkLst>
        <pc:sldLayoutChg chg="del">
          <pc:chgData name="Donald Ferguson" userId="d4e141de-59d3-4362-b58c-ed2804aa0504" providerId="ADAL" clId="{56A77A07-04BA-6542-A686-CB0C31784202}" dt="2020-04-09T21:38:10.954" v="302" actId="2696"/>
          <pc:sldLayoutMkLst>
            <pc:docMk/>
            <pc:sldMasterMk cId="3735212838" sldId="2147493587"/>
            <pc:sldLayoutMk cId="4242008166" sldId="2147493595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8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02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2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40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22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48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4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13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43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4282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14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564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5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16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235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57473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11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66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6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12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286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286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288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01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554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0568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467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56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376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88F6301-714C-4FE8-91A7-DFAF60BA9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1E2AE-1C39-46EC-B503-AA16A34FF47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E4A80F-EA86-483A-9CCF-9DEFC2C5B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86AFF1-D1FF-48A8-93A6-6BA573FA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803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0B097C5-D41A-489F-BD28-B47D5FC64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EDCCF-D6B5-458B-A937-6F50AC02D76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B0AB2B-B914-46AE-945B-4F2A25973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47C0904-AD6D-4E15-8AE5-8A8E9C82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867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2038342-6288-4651-9671-9D89FA2AE4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602458-8836-4AD1-87A4-E1AAEB3E336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D5E2B09-55A3-403F-BD5D-6EECB5958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07FE91-BCEE-4B69-8A93-00729E07F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784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2F1CBD7-8837-4FFA-9E6E-4349DD3C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08957-54A5-4376-9A4F-A60FE6483F7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CC7B13C-5BC4-425A-AD43-DC98560C8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D995C5-919A-47D2-B5B1-A305E128C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99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9674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04C020A-81DD-4F0E-9E1E-11E9EFBB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51C2DE-767C-41B7-9020-9E12854B337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D1FDE96-53BB-40AB-A363-C3E2527FD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DBAFAE-DC9F-4DE5-8A89-6D3291897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26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35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215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4C0E946-5AD3-45F8-ACED-33EBCE4BF1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C1C478-0C20-4F9F-8BF1-079F4453B4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D3F2765-981A-499E-95AC-CF3808A73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41FBC5B-83A2-4A9A-A1B0-28128EFEA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0464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D13A4289-C234-4822-8F80-760116837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79EC6-AB91-4B19-8CF1-6882286BA94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387304B-D3DF-4E38-92DB-5D4BCE46F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3BB620EF-1AE8-4EBF-9C1B-4CAA366782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0910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4FACB74-B50C-4B06-A5A5-20D32363EF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339563-2C98-4B93-83E5-CC098119E21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79773B1-5152-4D10-B216-B822905163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198145A-44FC-4096-9FC2-904B77DA0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471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0365CAA-984C-4D5A-8917-E4657D9DB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1E0D87-7048-4B74-B1DF-2AF9DA51A8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4BD6879-3B1A-4164-A8A5-4F223FB725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4D6EF25-97D7-4168-982F-CC5359FC6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8277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8042581-1980-4B12-A9F3-07484395D3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FDCA1-D0BD-4EE3-B84B-B245344EAE6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15DD8C8-9D07-4212-8097-6DF934C34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1CDDFF4-AC53-4860-9138-DCD6819BE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654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E820A2E4-B987-4EA5-B8FB-1D3DE01E46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5CC6D-5ABE-49B7-A447-1FFC5073AB7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E4B9858F-DA21-428E-83D3-353EE3F15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367EC13-7DE2-4B5B-8D33-AB15B9A7D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387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186B664-24D4-47FE-9BA7-BB2E13D2A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8903F0-31AD-45B7-BCF1-F759BF484E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C0D0BE4-6FD3-417D-9A1D-5D9F86ACA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F60DFE1-B1A8-411A-A468-19A545E4C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74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31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6664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704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C51CAF2-9CEA-43E4-9F13-33B48161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FA7D35-4712-41D8-B665-A94477D3543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E9F84F8-5007-4AFA-B1CA-32DECFCA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503CC5-3C73-48F3-94C8-DD3EE462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861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142F6F46-D2F8-4045-BC61-9F9C765938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537C19-6B0F-4F02-8273-B3D05593651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80C5F3E-AD18-4684-BE1C-B820701F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E48DB948-26F3-4ED2-83FE-AD47D8627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5051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AD93E615-994D-4A37-82DE-F08F13E8E1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30C5C6-B038-4CA0-85B6-DDA03BA885E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A762C56-9F03-4061-93F2-0924767E5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0E3782E-4DA0-4575-BE2D-D9C584EDA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05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391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D654B33-BC99-47A5-93CC-4F991970FD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6370A2-C9CC-4121-BAFB-25936DC797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96E3140-7FEA-474E-B9D0-609C76109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635C07C-4FB6-4E4B-8EF5-756580B01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512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61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804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78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185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545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150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193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01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2B0230E-BEFC-41CE-A486-77D294D177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1C98CC-71ED-4C18-9105-63AFDC2E952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2E1AC8FC-7F54-4A19-9F22-F3C3BC31A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7A796A79-55B5-4143-923C-B07D08913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5985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0F19A0C-FBFC-4C79-A811-E80C0E4F5F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EC564-EE84-4871-A23A-FD88EFA5ED2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06FBE16-B02E-423E-9C2C-71B5C960A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6309900-9CF6-4CFD-9B33-E31B7F9ED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1092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70BF573-6002-434F-A566-42B8E6440C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9B1DA8-1186-447B-B22B-1367974E91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BE3CDFB-CD8F-478A-8EC1-8D3DCC6A38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865815F9-10A0-4280-8ED5-97E491BD0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528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6A4245A-8ADB-4BFE-B4F4-6D18B81D7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8E5D01-CD6B-41FD-BA6C-A659A5249DB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FF8507F1-E132-4067-B6FF-099BA76E7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5C34C685-9185-4A3E-90A3-CAC4AF3C5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42977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D06FC9D1-2B29-4318-9DE5-2580D98EC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06D649-6B81-4475-8D4D-CAACF74D464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50A1E83-E92B-4677-B68A-745A6E514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3188A57-90AF-4DB9-B105-B826374AD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433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298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958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722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966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802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328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1436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1509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131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BD00E35-2581-4360-932D-5853D79569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F3113D-CFEA-49FB-89AC-A0F42740146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9D6BDB9-42C5-4D74-8C9B-2BB1DD909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DE81651-BE6A-402F-AC40-628067C7B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4837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415B-586E-2B45-B637-70E4CB56C1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716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415B-586E-2B45-B637-70E4CB56C15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52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/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3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3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4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defTabSz="914400" eaLnBrk="0" hangingPunct="0">
              <a:defRPr/>
            </a:pPr>
            <a:r>
              <a:rPr lang="en-US" altLang="en-US" sz="1000" i="1">
                <a:solidFill>
                  <a:srgbClr val="000000"/>
                </a:solidFill>
                <a:latin typeface="Times New Roman" charset="0"/>
                <a:ea typeface=""/>
              </a:rPr>
              <a:t>2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"/>
            </a:endParaRPr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09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0353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842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4530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5270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904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981324783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576555472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14325"/>
            <a:ext cx="1943100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4325"/>
            <a:ext cx="5676900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7772400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485900"/>
            <a:ext cx="3810000" cy="305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clipArt" sz="half" idx="2"/>
          </p:nvPr>
        </p:nvSpPr>
        <p:spPr>
          <a:xfrm>
            <a:off x="4800600" y="1485900"/>
            <a:ext cx="3810000" cy="3057525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89A5D0ED-8039-462C-9918-44EC2438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6632BBE-1115-4220-824C-3B5594CF6A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8A780A1-76A4-49C6-9392-A7424AEF5A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8314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850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3" y="800747"/>
            <a:ext cx="7885475" cy="3947602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/>
            </a:lvl3pPr>
            <a:lvl4pPr marL="1071563" indent="-171450">
              <a:buFont typeface="Arial" panose="020B0604020202020204" pitchFamily="34" charset="0"/>
              <a:buChar char="•"/>
              <a:defRPr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6D9D1-3A0B-4830-9771-FFCB254C6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D0A47-6CB3-4B55-A2F3-FFAD4B8D19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572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40F89-6A40-434A-B633-C16AB606E2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96338-A5C8-4BE9-90AA-26742F29AB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7141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5EB6FE-917B-4F3A-9B86-96E6B879D1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32A46-16AA-4A4D-B778-6DEAB1732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0677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214F52-F5E6-44C7-822C-993C316B65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B1451-3DBA-4F47-AF18-2B3B790297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700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296ADE-28BF-4F61-80BD-82007B1903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4CC4-4EC6-4A9E-8278-BF4C2829B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5347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FA04AE8-455A-4676-B112-CF373CC2B8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88B30-A0A7-464E-87E9-AC20B5CBEB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7515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B9B5C1-D15B-4CB1-B2CD-9214149684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1685C-BC0B-4770-911B-2B32F0172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3751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D2DB4-B98B-4F92-B13C-EE5489A63B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05C00-BA5B-4ACD-A27C-AD7DDA5DAA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99142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4DA61-87AB-460D-AEB0-FE8D3EDB7D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AAA1-2333-44AA-91AA-24B6645EC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34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4/9/20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9C673-AB40-4D1B-8EBB-D31889AC1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0AFAD-5202-4DC8-910E-5324B558A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8913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1"/>
            <a:ext cx="7661275" cy="178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9" y="2715817"/>
            <a:ext cx="7661275" cy="1782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526BE-0226-4133-88E4-C4A29BE0FD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54210-18DD-438C-A438-474022748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567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6498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844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0821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1354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5229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43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9289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8484619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65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9044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0249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5554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1006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1359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0233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9960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7631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81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3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3.w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3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(S20) – </a:t>
            </a:r>
            <a:r>
              <a:rPr lang="en-US" altLang="en-US" sz="1050" i="1" dirty="0">
                <a:solidFill>
                  <a:schemeClr val="bg1"/>
                </a:solidFill>
              </a:rPr>
              <a:t>Lecture 11a: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Query Optimization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94" r:id="rId8"/>
    <p:sldLayoutId id="214749352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731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/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969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/>
            <a:fld id="{0CE9289D-8B9B-314D-91B1-CD006D2DD5B7}" type="slidenum">
              <a:rPr lang="en-US" altLang="en-US" sz="1050" smtClean="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/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47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  <p:sldLayoutId id="2147493491" r:id="rId10"/>
    <p:sldLayoutId id="2147493492" r:id="rId11"/>
    <p:sldLayoutId id="214749349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42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497" r:id="rId2"/>
    <p:sldLayoutId id="2147493498" r:id="rId3"/>
    <p:sldLayoutId id="2147493499" r:id="rId4"/>
    <p:sldLayoutId id="2147493500" r:id="rId5"/>
    <p:sldLayoutId id="2147493501" r:id="rId6"/>
    <p:sldLayoutId id="2147493502" r:id="rId7"/>
    <p:sldLayoutId id="2147493503" r:id="rId8"/>
    <p:sldLayoutId id="2147493504" r:id="rId9"/>
    <p:sldLayoutId id="2147493505" r:id="rId10"/>
    <p:sldLayoutId id="2147493506" r:id="rId11"/>
    <p:sldLayoutId id="214749350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05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9" r:id="rId1"/>
    <p:sldLayoutId id="2147493510" r:id="rId2"/>
    <p:sldLayoutId id="2147493511" r:id="rId3"/>
    <p:sldLayoutId id="2147493512" r:id="rId4"/>
    <p:sldLayoutId id="2147493513" r:id="rId5"/>
    <p:sldLayoutId id="2147493514" r:id="rId6"/>
    <p:sldLayoutId id="2147493515" r:id="rId7"/>
    <p:sldLayoutId id="2147493516" r:id="rId8"/>
    <p:sldLayoutId id="2147493517" r:id="rId9"/>
    <p:sldLayoutId id="2147493518" r:id="rId10"/>
    <p:sldLayoutId id="2147493519" r:id="rId11"/>
    <p:sldLayoutId id="214749352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0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3" r:id="rId1"/>
    <p:sldLayoutId id="2147493524" r:id="rId2"/>
    <p:sldLayoutId id="2147493525" r:id="rId3"/>
    <p:sldLayoutId id="2147493526" r:id="rId4"/>
    <p:sldLayoutId id="2147493527" r:id="rId5"/>
    <p:sldLayoutId id="2147493528" r:id="rId6"/>
    <p:sldLayoutId id="2147493529" r:id="rId7"/>
    <p:sldLayoutId id="2147493530" r:id="rId8"/>
    <p:sldLayoutId id="2147493531" r:id="rId9"/>
    <p:sldLayoutId id="2147493532" r:id="rId10"/>
    <p:sldLayoutId id="2147493533" r:id="rId11"/>
    <p:sldLayoutId id="214749353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3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85900"/>
            <a:ext cx="7772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93664" y="4864740"/>
            <a:ext cx="4240745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defTabSz="685800" eaLnBrk="0" hangingPunct="0">
              <a:defRPr/>
            </a:pPr>
            <a:r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t>Database Management Systems 3ed,  R. Ramakrishnan and J. Gehrke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743347" y="4864740"/>
            <a:ext cx="308579" cy="2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 anchor="ctr">
            <a:spAutoFit/>
          </a:bodyPr>
          <a:lstStyle/>
          <a:p>
            <a:pPr algn="r" defTabSz="685800" eaLnBrk="0" hangingPunct="0">
              <a:defRPr/>
            </a:pPr>
            <a:fld id="{5618243C-18AB-5149-A5EE-06BD5802EC7D}" type="slidenum">
              <a:rPr lang="en-US" altLang="en-US" sz="1050">
                <a:solidFill>
                  <a:srgbClr val="005400"/>
                </a:solidFill>
                <a:latin typeface="Book Antiqua" charset="0"/>
                <a:ea typeface=""/>
              </a:rPr>
              <a:pPr algn="r" defTabSz="685800" eaLnBrk="0" hangingPunct="0">
                <a:defRPr/>
              </a:pPr>
              <a:t>‹#›</a:t>
            </a:fld>
            <a:endParaRPr lang="en-US" altLang="en-US" sz="1050">
              <a:solidFill>
                <a:srgbClr val="005400"/>
              </a:solidFill>
              <a:latin typeface="Book Antiqua" charset="0"/>
              <a:ea typeface=""/>
            </a:endParaRP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-114300"/>
            <a:ext cx="1511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0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6" r:id="rId1"/>
    <p:sldLayoutId id="2147493537" r:id="rId2"/>
    <p:sldLayoutId id="2147493538" r:id="rId3"/>
    <p:sldLayoutId id="2147493539" r:id="rId4"/>
    <p:sldLayoutId id="2147493540" r:id="rId5"/>
    <p:sldLayoutId id="2147493541" r:id="rId6"/>
    <p:sldLayoutId id="2147493542" r:id="rId7"/>
    <p:sldLayoutId id="2147493543" r:id="rId8"/>
    <p:sldLayoutId id="2147493544" r:id="rId9"/>
    <p:sldLayoutId id="2147493545" r:id="rId10"/>
    <p:sldLayoutId id="2147493546" r:id="rId11"/>
    <p:sldLayoutId id="21474935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i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 i="1">
          <a:solidFill>
            <a:schemeClr val="tx2"/>
          </a:solidFill>
          <a:latin typeface="Book Antiqu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v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046C81-2276-441D-9E49-14A55272A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94FDBCE7-B8B5-4475-A996-42A0E008C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E223EF9-3EAE-426A-A27B-0C1FBF69E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55E79249-6ECF-4C34-A00A-9EE8FF0E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B3070CAB-1519-4AFA-BA1A-20FF2EC7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14.</a:t>
            </a:r>
            <a:fld id="{55FD8A8D-17A3-4AAC-BE47-EA12BE456641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BA8FD198-5285-49F7-96E8-ED3486954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28050157-A7F4-4D2D-8803-07D0D26FB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B28619C-B39E-43A8-A32E-F263649EC642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1010703623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951510025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951510025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1010703623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1" y="0"/>
            <a:ext cx="812345" cy="77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9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9" r:id="rId1"/>
    <p:sldLayoutId id="2147493550" r:id="rId2"/>
    <p:sldLayoutId id="2147493551" r:id="rId3"/>
    <p:sldLayoutId id="2147493552" r:id="rId4"/>
    <p:sldLayoutId id="2147493553" r:id="rId5"/>
    <p:sldLayoutId id="2147493554" r:id="rId6"/>
    <p:sldLayoutId id="2147493555" r:id="rId7"/>
    <p:sldLayoutId id="2147493556" r:id="rId8"/>
    <p:sldLayoutId id="2147493557" r:id="rId9"/>
    <p:sldLayoutId id="2147493558" r:id="rId10"/>
    <p:sldLayoutId id="2147493559" r:id="rId11"/>
    <p:sldLayoutId id="2147493560" r:id="rId12"/>
    <p:sldLayoutId id="2147493561" r:id="rId13"/>
    <p:sldLayoutId id="21474935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72" r:id="rId1"/>
    <p:sldLayoutId id="2147493573" r:id="rId2"/>
    <p:sldLayoutId id="2147493574" r:id="rId3"/>
    <p:sldLayoutId id="2147493575" r:id="rId4"/>
    <p:sldLayoutId id="2147493576" r:id="rId5"/>
    <p:sldLayoutId id="2147493577" r:id="rId6"/>
    <p:sldLayoutId id="2147493578" r:id="rId7"/>
    <p:sldLayoutId id="2147493579" r:id="rId8"/>
    <p:sldLayoutId id="2147493580" r:id="rId9"/>
    <p:sldLayoutId id="2147493581" r:id="rId10"/>
    <p:sldLayoutId id="2147493582" r:id="rId11"/>
    <p:sldLayoutId id="2147493583" r:id="rId12"/>
    <p:sldLayoutId id="2147493584" r:id="rId13"/>
    <p:sldLayoutId id="2147493585" r:id="rId14"/>
    <p:sldLayoutId id="2147493586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(S20) - </a:t>
            </a:r>
            <a:r>
              <a:rPr lang="en-US" altLang="en-US" sz="1050" i="1" dirty="0">
                <a:solidFill>
                  <a:schemeClr val="bg1"/>
                </a:solidFill>
              </a:rPr>
              <a:t>Lecture 11: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Optimization,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em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0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1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DBMS Architecture and Implementation: Query Processing, Transactions, Recovery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11a: Query Processing, Query 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Grammar/Syntax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71550"/>
            <a:ext cx="5243383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1759"/>
            <a:ext cx="2089423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5049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779478"/>
            <a:ext cx="2819400" cy="3696094"/>
          </a:xfrm>
        </p:spPr>
        <p:txBody>
          <a:bodyPr/>
          <a:lstStyle/>
          <a:p>
            <a:r>
              <a:rPr lang="en-US" dirty="0"/>
              <a:t>Grammar rules define valid SQL statements.</a:t>
            </a:r>
          </a:p>
          <a:p>
            <a:r>
              <a:rPr lang="en-US" dirty="0"/>
              <a:t>Query parser</a:t>
            </a:r>
          </a:p>
          <a:p>
            <a:pPr lvl="1"/>
            <a:r>
              <a:rPr lang="en-US" dirty="0"/>
              <a:t>Validates syntax.</a:t>
            </a:r>
          </a:p>
          <a:p>
            <a:pPr lvl="1"/>
            <a:r>
              <a:rPr lang="en-US" dirty="0"/>
              <a:t>Produces a logical parse tree/plan.</a:t>
            </a:r>
          </a:p>
          <a:p>
            <a:r>
              <a:rPr lang="en-US" dirty="0"/>
              <a:t>The optimizer and execution engine execute the plan.</a:t>
            </a:r>
          </a:p>
          <a:p>
            <a:r>
              <a:rPr lang="en-US" dirty="0"/>
              <a:t>Similar to any programming language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0368"/>
            <a:ext cx="5774829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6491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025"/>
            <a:ext cx="4410212" cy="432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				Parser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3810000" y="590549"/>
            <a:ext cx="4914340" cy="2666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Formal definition of the SQL Language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Grammar rules.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Parse diagrams/machines.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You will learn about these concepts if you take: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W3261: Computer Science Theory.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COMS W4115: Programming Languages and Translators.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Parser/Translator: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Validates the syntax is correct.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Validates that the symbols are correct, e.g. the table exists.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Converts the statement into an intermediate form that can be compiled or interpreted, just like any other computer language.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486150"/>
            <a:ext cx="3187700" cy="11620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14800" y="4524375"/>
            <a:ext cx="44781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562612" y="3257550"/>
            <a:ext cx="0" cy="12668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62612" y="3257550"/>
            <a:ext cx="320978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72400" y="3257550"/>
            <a:ext cx="0" cy="2286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9678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8279946" cy="387798"/>
          </a:xfrm>
        </p:spPr>
        <p:txBody>
          <a:bodyPr/>
          <a:lstStyle/>
          <a:p>
            <a:r>
              <a:rPr lang="en-US"/>
              <a:t>SQL Parse </a:t>
            </a:r>
            <a:r>
              <a:rPr lang="en-US" dirty="0"/>
              <a:t>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1049"/>
            <a:ext cx="6197615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27989"/>
            <a:ext cx="3498994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64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Parsing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19150"/>
            <a:ext cx="4495800" cy="381000"/>
          </a:xfrm>
        </p:spPr>
        <p:txBody>
          <a:bodyPr>
            <a:no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mozilla</a:t>
            </a:r>
            <a:r>
              <a:rPr lang="en-US" sz="1600" dirty="0"/>
              <a:t>/</a:t>
            </a:r>
            <a:r>
              <a:rPr lang="en-US" sz="1600" dirty="0" err="1"/>
              <a:t>moz</a:t>
            </a:r>
            <a:r>
              <a:rPr lang="en-US" sz="1600" dirty="0"/>
              <a:t>-</a:t>
            </a:r>
            <a:r>
              <a:rPr lang="en-US" sz="1600" dirty="0" err="1"/>
              <a:t>sql</a:t>
            </a:r>
            <a:r>
              <a:rPr lang="en-US" sz="1600" dirty="0"/>
              <a:t>-parser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2550"/>
            <a:ext cx="4923304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44948"/>
            <a:ext cx="3684101" cy="41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386715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Lecture: Skim code at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mozilla</a:t>
            </a:r>
            <a:r>
              <a:rPr lang="en-US" sz="1600" dirty="0"/>
              <a:t>/</a:t>
            </a:r>
            <a:r>
              <a:rPr lang="en-US" sz="1600" dirty="0" err="1"/>
              <a:t>moz</a:t>
            </a:r>
            <a:r>
              <a:rPr lang="en-US" sz="1600" dirty="0"/>
              <a:t>-</a:t>
            </a:r>
            <a:r>
              <a:rPr lang="en-US" sz="1600" dirty="0" err="1"/>
              <a:t>sql</a:t>
            </a:r>
            <a:r>
              <a:rPr lang="en-US" sz="1600" dirty="0"/>
              <a:t>-parser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150656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While Loop Syntax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95" y="590550"/>
            <a:ext cx="5441156" cy="39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290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Query Plan/Logical Plan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6845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2" y="486618"/>
            <a:ext cx="4470400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Execution/Plan Tree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>
          <a:xfrm>
            <a:off x="228600" y="2457056"/>
            <a:ext cx="4724400" cy="20958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nodes are SQL operators. The operator parameters are: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Relations.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Parameters to operators.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edges are the flow of data. The data flowing is a relation.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Base 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Derived table.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334000" y="663576"/>
            <a:ext cx="3566156" cy="3429000"/>
            <a:chOff x="4066" y="82"/>
            <a:chExt cx="1516" cy="1902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351" y="608"/>
              <a:ext cx="62" cy="1"/>
            </a:xfrm>
            <a:custGeom>
              <a:avLst/>
              <a:gdLst>
                <a:gd name="T0" fmla="*/ 0 w 62"/>
                <a:gd name="T1" fmla="*/ 0 h 1"/>
                <a:gd name="T2" fmla="*/ 61 w 62"/>
                <a:gd name="T3" fmla="*/ 0 h 1"/>
                <a:gd name="T4" fmla="*/ 0 w 6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">
                  <a:moveTo>
                    <a:pt x="0" y="0"/>
                  </a:moveTo>
                  <a:lnTo>
                    <a:pt x="6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698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750" y="90"/>
              <a:ext cx="1" cy="97"/>
            </a:xfrm>
            <a:custGeom>
              <a:avLst/>
              <a:gdLst>
                <a:gd name="T0" fmla="*/ 0 w 1"/>
                <a:gd name="T1" fmla="*/ 0 h 97"/>
                <a:gd name="T2" fmla="*/ 0 w 1"/>
                <a:gd name="T3" fmla="*/ 96 h 97"/>
                <a:gd name="T4" fmla="*/ 0 w 1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97">
                  <a:moveTo>
                    <a:pt x="0" y="0"/>
                  </a:move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673" y="82"/>
              <a:ext cx="103" cy="1"/>
            </a:xfrm>
            <a:custGeom>
              <a:avLst/>
              <a:gdLst>
                <a:gd name="T0" fmla="*/ 0 w 103"/>
                <a:gd name="T1" fmla="*/ 0 h 1"/>
                <a:gd name="T2" fmla="*/ 102 w 103"/>
                <a:gd name="T3" fmla="*/ 0 h 1"/>
                <a:gd name="T4" fmla="*/ 0 w 10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">
                  <a:moveTo>
                    <a:pt x="0" y="0"/>
                  </a:moveTo>
                  <a:lnTo>
                    <a:pt x="102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4767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974" y="1203"/>
              <a:ext cx="1" cy="70"/>
            </a:xfrm>
            <a:custGeom>
              <a:avLst/>
              <a:gdLst>
                <a:gd name="T0" fmla="*/ 0 w 1"/>
                <a:gd name="T1" fmla="*/ 0 h 70"/>
                <a:gd name="T2" fmla="*/ 0 w 1"/>
                <a:gd name="T3" fmla="*/ 69 h 70"/>
                <a:gd name="T4" fmla="*/ 0 w 1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70">
                  <a:moveTo>
                    <a:pt x="0" y="0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0 h 70"/>
                <a:gd name="T2" fmla="*/ 207 w 208"/>
                <a:gd name="T3" fmla="*/ 69 h 70"/>
                <a:gd name="T4" fmla="*/ 0 w 208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0"/>
                  </a:moveTo>
                  <a:lnTo>
                    <a:pt x="207" y="6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767" y="1203"/>
              <a:ext cx="208" cy="70"/>
            </a:xfrm>
            <a:custGeom>
              <a:avLst/>
              <a:gdLst>
                <a:gd name="T0" fmla="*/ 0 w 208"/>
                <a:gd name="T1" fmla="*/ 69 h 70"/>
                <a:gd name="T2" fmla="*/ 207 w 208"/>
                <a:gd name="T3" fmla="*/ 0 h 70"/>
                <a:gd name="T4" fmla="*/ 0 w 208"/>
                <a:gd name="T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70">
                  <a:moveTo>
                    <a:pt x="0" y="69"/>
                  </a:moveTo>
                  <a:lnTo>
                    <a:pt x="207" y="0"/>
                  </a:lnTo>
                  <a:lnTo>
                    <a:pt x="0" y="6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412" y="1487"/>
              <a:ext cx="399" cy="200"/>
            </a:xfrm>
            <a:custGeom>
              <a:avLst/>
              <a:gdLst>
                <a:gd name="T0" fmla="*/ 0 w 399"/>
                <a:gd name="T1" fmla="*/ 199 h 200"/>
                <a:gd name="T2" fmla="*/ 398 w 399"/>
                <a:gd name="T3" fmla="*/ 0 h 200"/>
                <a:gd name="T4" fmla="*/ 0 w 399"/>
                <a:gd name="T5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9" h="200">
                  <a:moveTo>
                    <a:pt x="0" y="199"/>
                  </a:moveTo>
                  <a:lnTo>
                    <a:pt x="398" y="0"/>
                  </a:lnTo>
                  <a:lnTo>
                    <a:pt x="0" y="19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957" y="1487"/>
              <a:ext cx="408" cy="200"/>
            </a:xfrm>
            <a:custGeom>
              <a:avLst/>
              <a:gdLst>
                <a:gd name="T0" fmla="*/ 0 w 408"/>
                <a:gd name="T1" fmla="*/ 0 h 200"/>
                <a:gd name="T2" fmla="*/ 407 w 408"/>
                <a:gd name="T3" fmla="*/ 199 h 200"/>
                <a:gd name="T4" fmla="*/ 0 w 408"/>
                <a:gd name="T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00">
                  <a:moveTo>
                    <a:pt x="0" y="0"/>
                  </a:moveTo>
                  <a:lnTo>
                    <a:pt x="407" y="19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872" y="806"/>
              <a:ext cx="1" cy="312"/>
            </a:xfrm>
            <a:custGeom>
              <a:avLst/>
              <a:gdLst>
                <a:gd name="T0" fmla="*/ 0 w 1"/>
                <a:gd name="T1" fmla="*/ 0 h 312"/>
                <a:gd name="T2" fmla="*/ 0 w 1"/>
                <a:gd name="T3" fmla="*/ 311 h 312"/>
                <a:gd name="T4" fmla="*/ 0 w 1"/>
                <a:gd name="T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12">
                  <a:moveTo>
                    <a:pt x="0" y="0"/>
                  </a:moveTo>
                  <a:lnTo>
                    <a:pt x="0" y="31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872" y="289"/>
              <a:ext cx="1" cy="286"/>
            </a:xfrm>
            <a:custGeom>
              <a:avLst/>
              <a:gdLst>
                <a:gd name="T0" fmla="*/ 0 w 1"/>
                <a:gd name="T1" fmla="*/ 0 h 286"/>
                <a:gd name="T2" fmla="*/ 0 w 1"/>
                <a:gd name="T3" fmla="*/ 285 h 286"/>
                <a:gd name="T4" fmla="*/ 0 w 1"/>
                <a:gd name="T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6">
                  <a:moveTo>
                    <a:pt x="0" y="0"/>
                  </a:moveTo>
                  <a:lnTo>
                    <a:pt x="0" y="2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853" y="632"/>
              <a:ext cx="45" cy="93"/>
            </a:xfrm>
            <a:custGeom>
              <a:avLst/>
              <a:gdLst>
                <a:gd name="T0" fmla="*/ 0 w 45"/>
                <a:gd name="T1" fmla="*/ 92 h 93"/>
                <a:gd name="T2" fmla="*/ 44 w 45"/>
                <a:gd name="T3" fmla="*/ 0 h 93"/>
                <a:gd name="T4" fmla="*/ 0 w 45"/>
                <a:gd name="T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93">
                  <a:moveTo>
                    <a:pt x="0" y="92"/>
                  </a:moveTo>
                  <a:lnTo>
                    <a:pt x="44" y="0"/>
                  </a:lnTo>
                  <a:lnTo>
                    <a:pt x="0" y="9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897" y="639"/>
              <a:ext cx="43" cy="86"/>
            </a:xfrm>
            <a:custGeom>
              <a:avLst/>
              <a:gdLst>
                <a:gd name="T0" fmla="*/ 0 w 43"/>
                <a:gd name="T1" fmla="*/ 0 h 86"/>
                <a:gd name="T2" fmla="*/ 42 w 43"/>
                <a:gd name="T3" fmla="*/ 85 h 86"/>
                <a:gd name="T4" fmla="*/ 0 w 43"/>
                <a:gd name="T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6">
                  <a:moveTo>
                    <a:pt x="0" y="0"/>
                  </a:moveTo>
                  <a:lnTo>
                    <a:pt x="42" y="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4078" y="1763"/>
              <a:ext cx="42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>
                  <a:solidFill>
                    <a:srgbClr val="000000"/>
                  </a:solidFill>
                  <a:latin typeface="Arial" charset="0"/>
                </a:rPr>
                <a:t>people</a:t>
              </a: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5143" y="1754"/>
              <a:ext cx="43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700" b="1" dirty="0">
                  <a:solidFill>
                    <a:srgbClr val="000000"/>
                  </a:solidFill>
                  <a:latin typeface="Arial" charset="0"/>
                </a:rPr>
                <a:t>batting</a:t>
              </a: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4474" y="1329"/>
              <a:ext cx="8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=</a:t>
              </a: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066" y="654"/>
              <a:ext cx="116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birthCountry</a:t>
              </a: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=‘USA’</a:t>
              </a: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4944" y="644"/>
              <a:ext cx="40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>
                  <a:solidFill>
                    <a:srgbClr val="000000"/>
                  </a:solidFill>
                  <a:latin typeface="Arial" charset="0"/>
                </a:rPr>
                <a:t>ab&gt; 500</a:t>
              </a: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4728" y="152"/>
              <a:ext cx="5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en-US" sz="1400" b="1" dirty="0" err="1">
                  <a:solidFill>
                    <a:srgbClr val="000000"/>
                  </a:solidFill>
                  <a:latin typeface="Arial" charset="0"/>
                </a:rPr>
                <a:t>playerID</a:t>
              </a:r>
              <a:endParaRPr lang="en-US" altLang="en-US" sz="14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896212" y="145346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𝞂</a:t>
            </a:r>
          </a:p>
        </p:txBody>
      </p:sp>
    </p:spTree>
    <p:extLst>
      <p:ext uri="{BB962C8B-B14F-4D97-AF65-F5344CB8AC3E}">
        <p14:creationId xmlns:p14="http://schemas.microsoft.com/office/powerpoint/2010/main" val="86683752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/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Relational Operations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1200150"/>
            <a:ext cx="6800850" cy="3714750"/>
          </a:xfrm>
          <a:noFill/>
          <a:ln/>
        </p:spPr>
        <p:txBody>
          <a:bodyPr/>
          <a:lstStyle/>
          <a:p>
            <a:r>
              <a:rPr lang="en-US" altLang="en-US"/>
              <a:t>We will consider how to implement: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Selection</a:t>
            </a:r>
            <a:r>
              <a:rPr lang="en-US" altLang="en-US"/>
              <a:t>  (     )    Selects a subset of rows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Projection</a:t>
            </a:r>
            <a:r>
              <a:rPr lang="en-US" altLang="en-US"/>
              <a:t>  (     )   Deletes unwanted columns from relation.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Join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 (        )  Allows us to combine two relations.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Set-difference</a:t>
            </a:r>
            <a:r>
              <a:rPr lang="en-US" altLang="en-US"/>
              <a:t>  (     )  Tuples in reln. 1, but not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Union</a:t>
            </a:r>
            <a:r>
              <a:rPr lang="en-US" altLang="en-US"/>
              <a:t>  (     )  Tuples in reln. 1 and in reln. 2.</a:t>
            </a:r>
          </a:p>
          <a:p>
            <a:pPr lvl="1">
              <a:buSzPct val="75000"/>
            </a:pPr>
            <a:r>
              <a:rPr lang="en-US" altLang="en-US" i="1" u="sng">
                <a:solidFill>
                  <a:schemeClr val="accent2"/>
                </a:solidFill>
              </a:rPr>
              <a:t>Aggregation</a:t>
            </a:r>
            <a:r>
              <a:rPr lang="en-US" altLang="en-US"/>
              <a:t>  (</a:t>
            </a:r>
            <a:r>
              <a:rPr lang="en-US" altLang="en-US" sz="1500"/>
              <a:t>SUM, MIN</a:t>
            </a:r>
            <a:r>
              <a:rPr lang="en-US" altLang="en-US"/>
              <a:t>, etc.) and </a:t>
            </a:r>
            <a:r>
              <a:rPr lang="en-US" altLang="en-US" sz="1500"/>
              <a:t>GROUP BY</a:t>
            </a:r>
            <a:endParaRPr lang="en-US" altLang="en-US"/>
          </a:p>
          <a:p>
            <a:r>
              <a:rPr lang="en-US" altLang="en-US"/>
              <a:t>Since each op returns a relation, ops can be </a:t>
            </a:r>
            <a:r>
              <a:rPr lang="en-US" altLang="en-US" i="1">
                <a:solidFill>
                  <a:schemeClr val="accent2"/>
                </a:solidFill>
              </a:rPr>
              <a:t>composed</a:t>
            </a:r>
            <a:r>
              <a:rPr lang="en-US" altLang="en-US"/>
              <a:t>!  After we cover the operations, we will discuss how to </a:t>
            </a:r>
            <a:r>
              <a:rPr lang="en-US" altLang="en-US" i="1"/>
              <a:t>optimize </a:t>
            </a:r>
            <a:r>
              <a:rPr lang="en-US" altLang="en-US"/>
              <a:t>queries formed by composing them.</a:t>
            </a:r>
          </a:p>
        </p:txBody>
      </p:sp>
      <p:graphicFrame>
        <p:nvGraphicFramePr>
          <p:cNvPr id="512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750344" y="1600200"/>
          <a:ext cx="165139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2201760" imgH="736560" progId="Equation.3">
                  <p:embed/>
                </p:oleObj>
              </mc:Choice>
              <mc:Fallback>
                <p:oleObj name="Equation" r:id="rId4" imgW="2201760" imgH="736560" progId="Equation.3">
                  <p:embed/>
                  <p:pic>
                    <p:nvPicPr>
                      <p:cNvPr id="512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344" y="1600200"/>
                        <a:ext cx="165139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2857500" y="1905000"/>
          <a:ext cx="1524000" cy="75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6" imgW="2031840" imgH="1000080" progId="Equation.3">
                  <p:embed/>
                </p:oleObj>
              </mc:Choice>
              <mc:Fallback>
                <p:oleObj name="Equation" r:id="rId6" imgW="2031840" imgH="1000080" progId="Equation.3">
                  <p:embed/>
                  <p:pic>
                    <p:nvPicPr>
                      <p:cNvPr id="5127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905000"/>
                        <a:ext cx="1524000" cy="750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00400" y="2647950"/>
          <a:ext cx="381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8" imgW="507960" imgH="1396800" progId="Equation.3">
                  <p:embed/>
                </p:oleObj>
              </mc:Choice>
              <mc:Fallback>
                <p:oleObj name="Equation" r:id="rId8" imgW="507960" imgH="1396800" progId="Equation.3">
                  <p:embed/>
                  <p:pic>
                    <p:nvPicPr>
                      <p:cNvPr id="512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47950"/>
                        <a:ext cx="3810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71751" y="2933700"/>
          <a:ext cx="47029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0" imgW="626760" imgH="482400" progId="Equation.3">
                  <p:embed/>
                </p:oleObj>
              </mc:Choice>
              <mc:Fallback>
                <p:oleObj name="Equation" r:id="rId10" imgW="626760" imgH="482400" progId="Equation.3">
                  <p:embed/>
                  <p:pic>
                    <p:nvPicPr>
                      <p:cNvPr id="5129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1" y="2933700"/>
                        <a:ext cx="47029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2355057" y="2302669"/>
          <a:ext cx="426244" cy="2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2" imgW="568080" imgH="358560" progId="Equation.3">
                  <p:embed/>
                </p:oleObj>
              </mc:Choice>
              <mc:Fallback>
                <p:oleObj name="Equation" r:id="rId12" imgW="568080" imgH="358560" progId="Equation.3">
                  <p:embed/>
                  <p:pic>
                    <p:nvPicPr>
                      <p:cNvPr id="5130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057" y="2302669"/>
                        <a:ext cx="426244" cy="2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375314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0" y="514350"/>
            <a:ext cx="8382000" cy="3233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3562350"/>
            <a:ext cx="8495740" cy="1066800"/>
          </a:xfrm>
        </p:spPr>
        <p:txBody>
          <a:bodyPr/>
          <a:lstStyle/>
          <a:p>
            <a:r>
              <a:rPr lang="en-US" dirty="0"/>
              <a:t>The plan executes in stages (bottom up).</a:t>
            </a:r>
          </a:p>
          <a:p>
            <a:r>
              <a:rPr lang="en-US" dirty="0"/>
              <a:t>Some stages can have parallelism, e.g. multiple threads to improve CPU utilization while processing I/O.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310515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gerardnico.com</a:t>
            </a:r>
            <a:r>
              <a:rPr lang="en-US" sz="1100" dirty="0"/>
              <a:t>/data/type/relation/engine/</a:t>
            </a:r>
            <a:r>
              <a:rPr lang="en-US" sz="1100" dirty="0" err="1"/>
              <a:t>query_plan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93024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Module II – DBMS Architecture and Implementation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(S20)  –  </a:t>
            </a:r>
            <a:r>
              <a:rPr lang="en-US" altLang="en-US" sz="1200" i="1" dirty="0">
                <a:solidFill>
                  <a:schemeClr val="bg1"/>
                </a:solidFill>
              </a:rPr>
              <a:t>Lecture 11a:  Query Processing,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26704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Optimization/Execution 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20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6820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Overview of Query Evaluation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143000"/>
            <a:ext cx="6515100" cy="3429000"/>
          </a:xfrm>
        </p:spPr>
        <p:txBody>
          <a:bodyPr/>
          <a:lstStyle/>
          <a:p>
            <a:pPr>
              <a:defRPr/>
            </a:pPr>
            <a:r>
              <a:rPr lang="en-US" altLang="en-US" i="1" u="sng" dirty="0">
                <a:solidFill>
                  <a:schemeClr val="accent2"/>
                </a:solidFill>
              </a:rPr>
              <a:t>Plan</a:t>
            </a:r>
            <a:r>
              <a:rPr lang="en-US" altLang="en-US" u="sng" dirty="0">
                <a:solidFill>
                  <a:schemeClr val="accent2"/>
                </a:solidFill>
              </a:rPr>
              <a:t>:</a:t>
            </a:r>
            <a:r>
              <a:rPr lang="en-US" altLang="en-US" dirty="0">
                <a:solidFill>
                  <a:schemeClr val="accent2"/>
                </a:solidFill>
              </a:rPr>
              <a:t>  </a:t>
            </a:r>
            <a:r>
              <a:rPr lang="en-US" altLang="en-US" i="1" dirty="0">
                <a:solidFill>
                  <a:schemeClr val="folHlink"/>
                </a:solidFill>
              </a:rPr>
              <a:t>Tree of R.A. ops, with choice of </a:t>
            </a:r>
            <a:r>
              <a:rPr lang="en-US" altLang="en-US" i="1" dirty="0" err="1">
                <a:solidFill>
                  <a:schemeClr val="folHlink"/>
                </a:solidFill>
              </a:rPr>
              <a:t>alg</a:t>
            </a:r>
            <a:r>
              <a:rPr lang="en-US" altLang="en-US" i="1" dirty="0">
                <a:solidFill>
                  <a:schemeClr val="folHlink"/>
                </a:solidFill>
              </a:rPr>
              <a:t> for each op.</a:t>
            </a:r>
          </a:p>
          <a:p>
            <a:pPr lvl="1">
              <a:buSzPct val="75000"/>
              <a:defRPr/>
            </a:pPr>
            <a:r>
              <a:rPr lang="en-US" altLang="en-US" dirty="0"/>
              <a:t>Each operator typically implemented using a `pull’ interface: when an operator is `pulled’ for the next output tuples, it `pulls’ on its inputs and computes them.</a:t>
            </a:r>
          </a:p>
          <a:p>
            <a:pPr>
              <a:defRPr/>
            </a:pPr>
            <a:r>
              <a:rPr lang="en-US" altLang="en-US" dirty="0"/>
              <a:t>Two main issues in query optimization:</a:t>
            </a:r>
          </a:p>
          <a:p>
            <a:pPr lvl="1">
              <a:buSzPct val="75000"/>
              <a:defRPr/>
            </a:pPr>
            <a:r>
              <a:rPr lang="en-US" altLang="en-US" dirty="0"/>
              <a:t>For a given query, </a:t>
            </a:r>
            <a:r>
              <a:rPr lang="en-US" altLang="en-US" dirty="0">
                <a:solidFill>
                  <a:schemeClr val="accent2"/>
                </a:solidFill>
              </a:rPr>
              <a:t>what plans are considered</a:t>
            </a:r>
            <a:r>
              <a:rPr lang="en-US" altLang="en-US" dirty="0"/>
              <a:t>?</a:t>
            </a:r>
          </a:p>
          <a:p>
            <a:pPr lvl="2">
              <a:defRPr/>
            </a:pPr>
            <a:r>
              <a:rPr lang="en-US" altLang="en-US" dirty="0"/>
              <a:t>Algorithm to search plan space for cheapest (estimated) plan.</a:t>
            </a:r>
          </a:p>
          <a:p>
            <a:pPr lvl="1">
              <a:buSzPct val="75000"/>
              <a:defRPr/>
            </a:pPr>
            <a:r>
              <a:rPr lang="en-US" altLang="en-US" dirty="0"/>
              <a:t>How is the </a:t>
            </a:r>
            <a:r>
              <a:rPr lang="en-US" altLang="en-US" dirty="0">
                <a:solidFill>
                  <a:schemeClr val="accent2"/>
                </a:solidFill>
              </a:rPr>
              <a:t>cost of a plan estimated</a:t>
            </a:r>
            <a:r>
              <a:rPr lang="en-US" altLang="en-US" dirty="0"/>
              <a:t>?</a:t>
            </a:r>
          </a:p>
          <a:p>
            <a:pPr>
              <a:defRPr/>
            </a:pPr>
            <a:r>
              <a:rPr lang="en-US" altLang="en-US" dirty="0">
                <a:solidFill>
                  <a:schemeClr val="accent2"/>
                </a:solidFill>
              </a:rPr>
              <a:t>Ideally: </a:t>
            </a:r>
            <a:r>
              <a:rPr lang="en-US" altLang="en-US" dirty="0"/>
              <a:t>Want to find best plan.  </a:t>
            </a:r>
            <a:r>
              <a:rPr lang="en-US" altLang="en-US" dirty="0">
                <a:solidFill>
                  <a:schemeClr val="accent2"/>
                </a:solidFill>
              </a:rPr>
              <a:t>Practically: </a:t>
            </a:r>
            <a:r>
              <a:rPr lang="en-US" altLang="en-US" dirty="0"/>
              <a:t>Avoid worst plans!</a:t>
            </a:r>
          </a:p>
        </p:txBody>
      </p:sp>
    </p:spTree>
    <p:extLst>
      <p:ext uri="{BB962C8B-B14F-4D97-AF65-F5344CB8AC3E}">
        <p14:creationId xmlns:p14="http://schemas.microsoft.com/office/powerpoint/2010/main" val="1537924393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dirty="0">
              <a:solidFill>
                <a:srgbClr val="111111"/>
              </a:solidFill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84559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397750" cy="4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2791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Core Optimization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848494"/>
          </a:xfrm>
        </p:spPr>
        <p:txBody>
          <a:bodyPr>
            <a:normAutofit/>
          </a:bodyPr>
          <a:lstStyle/>
          <a:p>
            <a:r>
              <a:rPr lang="en-US" dirty="0"/>
              <a:t>Query rewrite: Transform the logical query into an equivalent, more efficient query (lower cost query), e.g.</a:t>
            </a:r>
          </a:p>
          <a:p>
            <a:pPr lvl="1"/>
            <a:r>
              <a:rPr lang="en-US" dirty="0"/>
              <a:t>R ⋈ S is the same as S ⋈ R</a:t>
            </a:r>
          </a:p>
          <a:p>
            <a:pPr lvl="1"/>
            <a:r>
              <a:rPr lang="en-US" dirty="0"/>
              <a:t>𝞼(R ⋈ S) is the same at 𝞼(R) ⋈ 𝞼(S)</a:t>
            </a:r>
          </a:p>
          <a:p>
            <a:pPr lvl="1"/>
            <a:r>
              <a:rPr lang="en-US" dirty="0"/>
              <a:t>𝛅(R ⋈ S) = 𝛅(R) ⋈ 𝛅(S), where 𝛅 is the distinct operator.</a:t>
            </a:r>
          </a:p>
          <a:p>
            <a:r>
              <a:rPr lang="en-US" dirty="0"/>
              <a:t>Access path selection: Which index to choose?</a:t>
            </a:r>
          </a:p>
          <a:p>
            <a:r>
              <a:rPr lang="en-US" dirty="0"/>
              <a:t>Operator implementation selection:</a:t>
            </a:r>
          </a:p>
          <a:p>
            <a:pPr lvl="1"/>
            <a:r>
              <a:rPr lang="en-US" dirty="0"/>
              <a:t>There are several related implementations for each operator</a:t>
            </a:r>
          </a:p>
          <a:p>
            <a:pPr lvl="1"/>
            <a:r>
              <a:rPr lang="en-US" dirty="0"/>
              <a:t>For example,</a:t>
            </a:r>
          </a:p>
          <a:p>
            <a:pPr lvl="2"/>
            <a:r>
              <a:rPr lang="en-US" i="1" dirty="0"/>
              <a:t>Sort Scan</a:t>
            </a:r>
          </a:p>
          <a:p>
            <a:pPr lvl="2"/>
            <a:r>
              <a:rPr lang="en-US" i="1" dirty="0"/>
              <a:t>Sort Join</a:t>
            </a:r>
          </a:p>
          <a:p>
            <a:pPr lvl="2"/>
            <a:r>
              <a:rPr lang="en-US" i="1" dirty="0"/>
              <a:t>Hash Join</a:t>
            </a:r>
          </a:p>
          <a:p>
            <a:pPr lvl="2"/>
            <a:r>
              <a:rPr lang="en-US" i="1" dirty="0"/>
              <a:t>Hash Distinct</a:t>
            </a:r>
          </a:p>
        </p:txBody>
      </p:sp>
    </p:spTree>
    <p:extLst>
      <p:ext uri="{BB962C8B-B14F-4D97-AF65-F5344CB8AC3E}">
        <p14:creationId xmlns:p14="http://schemas.microsoft.com/office/powerpoint/2010/main" val="104977840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 Cost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666750"/>
            <a:ext cx="728294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5419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Statistics and Catalogs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047750"/>
            <a:ext cx="6686550" cy="36004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Need information about the relations and indexes involved.  </a:t>
            </a:r>
            <a:r>
              <a:rPr lang="en-US" altLang="en-US" b="1" i="1" dirty="0">
                <a:solidFill>
                  <a:schemeClr val="accent2"/>
                </a:solidFill>
              </a:rPr>
              <a:t>Catalogs</a:t>
            </a:r>
            <a:r>
              <a:rPr lang="en-US" altLang="en-US" b="1" dirty="0"/>
              <a:t> </a:t>
            </a:r>
            <a:r>
              <a:rPr lang="en-US" altLang="en-US" dirty="0"/>
              <a:t>typically contain at least: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# tuples (</a:t>
            </a:r>
            <a:r>
              <a:rPr lang="en-US" altLang="en-US" dirty="0" err="1">
                <a:solidFill>
                  <a:schemeClr val="accent2"/>
                </a:solidFill>
              </a:rPr>
              <a:t>NTuples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chemeClr val="accent2"/>
                </a:solidFill>
              </a:rPr>
              <a:t># pages (</a:t>
            </a:r>
            <a:r>
              <a:rPr lang="en-US" altLang="en-US" dirty="0" err="1">
                <a:solidFill>
                  <a:schemeClr val="accent2"/>
                </a:solidFill>
              </a:rPr>
              <a:t>NPages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for each relation.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# distinct key values (</a:t>
            </a:r>
            <a:r>
              <a:rPr lang="en-US" altLang="en-US" dirty="0" err="1">
                <a:solidFill>
                  <a:schemeClr val="accent2"/>
                </a:solidFill>
              </a:rPr>
              <a:t>NKeys</a:t>
            </a:r>
            <a:r>
              <a:rPr lang="en-US" altLang="en-US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and </a:t>
            </a:r>
            <a:r>
              <a:rPr lang="en-US" altLang="en-US" dirty="0" err="1"/>
              <a:t>NPages</a:t>
            </a:r>
            <a:r>
              <a:rPr lang="en-US" altLang="en-US" dirty="0"/>
              <a:t> for each index.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Index height, low/high key values (Low/High) </a:t>
            </a:r>
            <a:r>
              <a:rPr lang="en-US" altLang="en-US" dirty="0"/>
              <a:t>for each tree index.</a:t>
            </a:r>
          </a:p>
          <a:p>
            <a:pPr>
              <a:defRPr/>
            </a:pPr>
            <a:r>
              <a:rPr lang="en-US" altLang="en-US" dirty="0"/>
              <a:t>Catalogs updated periodically.</a:t>
            </a:r>
          </a:p>
          <a:p>
            <a:pPr lvl="1">
              <a:buSzPct val="75000"/>
              <a:defRPr/>
            </a:pPr>
            <a:r>
              <a:rPr lang="en-US" altLang="en-US" dirty="0"/>
              <a:t>Updating whenever data changes is too expensive; lots of approximation anyway, so slight inconsistency ok.</a:t>
            </a:r>
          </a:p>
          <a:p>
            <a:pPr>
              <a:defRPr/>
            </a:pPr>
            <a:r>
              <a:rPr lang="en-US" altLang="en-US" dirty="0"/>
              <a:t>More detailed information (e.g., histograms of the values in some field) are sometimes stored.</a:t>
            </a:r>
          </a:p>
        </p:txBody>
      </p:sp>
    </p:spTree>
    <p:extLst>
      <p:ext uri="{BB962C8B-B14F-4D97-AF65-F5344CB8AC3E}">
        <p14:creationId xmlns:p14="http://schemas.microsoft.com/office/powerpoint/2010/main" val="209755582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42950"/>
            <a:ext cx="8915400" cy="30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702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Catalog Contains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table</a:t>
            </a:r>
          </a:p>
          <a:p>
            <a:pPr lvl="1"/>
            <a:r>
              <a:rPr lang="en-US" dirty="0"/>
              <a:t>Table name, storage information.</a:t>
            </a:r>
          </a:p>
          <a:p>
            <a:pPr lvl="1"/>
            <a:r>
              <a:rPr lang="en-US" dirty="0"/>
              <a:t>Attribute name and type for each column.</a:t>
            </a:r>
          </a:p>
          <a:p>
            <a:pPr lvl="1"/>
            <a:r>
              <a:rPr lang="en-US" dirty="0"/>
              <a:t>Index name, type and indexed attributes</a:t>
            </a:r>
          </a:p>
          <a:p>
            <a:pPr lvl="1"/>
            <a:r>
              <a:rPr lang="en-US" dirty="0"/>
              <a:t>Constraints</a:t>
            </a:r>
          </a:p>
          <a:p>
            <a:r>
              <a:rPr lang="en-US" dirty="0"/>
              <a:t>Statistical information</a:t>
            </a:r>
          </a:p>
          <a:p>
            <a:pPr lvl="1"/>
            <a:r>
              <a:rPr lang="en-US" dirty="0"/>
              <a:t>Cardinality of each table</a:t>
            </a:r>
          </a:p>
          <a:p>
            <a:pPr lvl="1"/>
            <a:r>
              <a:rPr lang="en-US" dirty="0"/>
              <a:t>Size: No. of blocks.</a:t>
            </a:r>
          </a:p>
          <a:p>
            <a:pPr lvl="1"/>
            <a:r>
              <a:rPr lang="en-US" dirty="0"/>
              <a:t>Index cardinality: Number of distinct key values for each index</a:t>
            </a:r>
          </a:p>
          <a:p>
            <a:pPr lvl="1"/>
            <a:r>
              <a:rPr lang="en-US" dirty="0"/>
              <a:t>Index size: Number of blocks for each index.</a:t>
            </a:r>
          </a:p>
          <a:p>
            <a:pPr lvl="1"/>
            <a:r>
              <a:rPr lang="en-US" dirty="0"/>
              <a:t>Index tree height</a:t>
            </a:r>
          </a:p>
          <a:p>
            <a:pPr lvl="1"/>
            <a:r>
              <a:rPr lang="en-US" dirty="0"/>
              <a:t>Index ranges</a:t>
            </a:r>
          </a:p>
        </p:txBody>
      </p:sp>
    </p:spTree>
    <p:extLst>
      <p:ext uri="{BB962C8B-B14F-4D97-AF65-F5344CB8AC3E}">
        <p14:creationId xmlns:p14="http://schemas.microsoft.com/office/powerpoint/2010/main" val="198995263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90550"/>
            <a:ext cx="8267140" cy="4191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Every relational operator accepts one or more tables as input. </a:t>
            </a:r>
            <a:br>
              <a:rPr lang="en-US" dirty="0"/>
            </a:br>
            <a:r>
              <a:rPr lang="en-US" dirty="0"/>
              <a:t>The operators “accesses the tuples” in the tables.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There are two “ways” to retrieve the tuples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Scan the relation (via blocks)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 an index and matching condition.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selection condition is in </a:t>
            </a:r>
            <a:r>
              <a:rPr lang="en-US" i="1" dirty="0" err="1"/>
              <a:t>conjuctive</a:t>
            </a:r>
            <a:r>
              <a:rPr lang="en-US" i="1" dirty="0"/>
              <a:t> normal form</a:t>
            </a:r>
            <a:r>
              <a:rPr lang="en-US" dirty="0"/>
              <a:t> 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Each term is </a:t>
            </a:r>
            <a:r>
              <a:rPr lang="en-US" dirty="0" err="1"/>
              <a:t>column_name</a:t>
            </a:r>
            <a:r>
              <a:rPr lang="en-US" dirty="0"/>
              <a:t> op 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op is one of &lt;, &lt;=, =, &gt;, &gt;=, &lt;&gt;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 terms are combined, e.g. (</a:t>
            </a:r>
            <a:r>
              <a:rPr lang="en-US" dirty="0" err="1"/>
              <a:t>nameLast</a:t>
            </a:r>
            <a:r>
              <a:rPr lang="en-US" dirty="0"/>
              <a:t> = ‘Ferguson’) AND (ab &gt; 500)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CNF allows using a matching index for the access path.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The engine can select a </a:t>
            </a:r>
            <a:r>
              <a:rPr lang="en-US" i="1" dirty="0"/>
              <a:t>matching index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Hash Index on (c1,c2,c3) if the condition is c1=x AND c2=y AND c3=z.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Tree Index if the condition is (can be ordered as)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c1 op value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c1 op x AND/OR c2 op 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Many indexes may match, and the engine chooses the </a:t>
            </a:r>
            <a:r>
              <a:rPr lang="en-US" i="1" dirty="0"/>
              <a:t>most selective match</a:t>
            </a:r>
            <a:br>
              <a:rPr lang="en-US" i="1" dirty="0"/>
            </a:br>
            <a:r>
              <a:rPr lang="en-US" dirty="0"/>
              <a:t>(number of tuples or blocks) that match.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9716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926815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Find things quickly.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Control access.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Durability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Process queries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quickly/cheaply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31000" y="3987483"/>
            <a:ext cx="3796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</a:t>
            </a:r>
            <a:br>
              <a:rPr lang="en-US" sz="500" b="1" dirty="0">
                <a:solidFill>
                  <a:srgbClr val="111111"/>
                </a:solidFill>
                <a:latin typeface="Amazon Ember" charset="0"/>
              </a:rPr>
            </a:b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3"/>
              </a:rPr>
              <a:t>Hector Garcia-Molina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4"/>
              </a:rPr>
              <a:t>Jeffrey D. Ullman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500" dirty="0">
                <a:solidFill>
                  <a:srgbClr val="0066C0"/>
                </a:solidFill>
                <a:latin typeface="Amazon Ember" charset="0"/>
                <a:hlinkClick r:id="rId5"/>
              </a:rPr>
              <a:t>Jennifer Widom</a:t>
            </a:r>
            <a:r>
              <a:rPr lang="en-US" sz="5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5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5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606632"/>
            <a:ext cx="867679" cy="10507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8206" y="1993048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0244" y="1301005"/>
            <a:ext cx="8676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1588" y="1301005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5961" y="2017666"/>
            <a:ext cx="867679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38244" y="481120"/>
            <a:ext cx="954389" cy="124214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0E072B-2835-8E46-80C8-E5522EBBB975}"/>
              </a:ext>
            </a:extLst>
          </p:cNvPr>
          <p:cNvSpPr/>
          <p:nvPr/>
        </p:nvSpPr>
        <p:spPr>
          <a:xfrm>
            <a:off x="4133534" y="361950"/>
            <a:ext cx="935755" cy="132863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FEDE9-B705-2643-A263-5CB29E1ED74B}"/>
              </a:ext>
            </a:extLst>
          </p:cNvPr>
          <p:cNvSpPr/>
          <p:nvPr/>
        </p:nvSpPr>
        <p:spPr>
          <a:xfrm>
            <a:off x="4281736" y="2709332"/>
            <a:ext cx="1661864" cy="4138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4637E-AE12-914A-8527-A5E05CA672F4}"/>
              </a:ext>
            </a:extLst>
          </p:cNvPr>
          <p:cNvSpPr/>
          <p:nvPr/>
        </p:nvSpPr>
        <p:spPr>
          <a:xfrm>
            <a:off x="4244989" y="2646970"/>
            <a:ext cx="1804290" cy="5343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46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Access Paths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914400" y="666750"/>
            <a:ext cx="64579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An </a:t>
            </a:r>
            <a:r>
              <a:rPr lang="en-US" altLang="en-US" sz="2100" u="sng">
                <a:solidFill>
                  <a:srgbClr val="FC0128"/>
                </a:solidFill>
                <a:latin typeface="Book Antiqua" charset="0"/>
                <a:ea typeface=""/>
              </a:rPr>
              <a:t>access path</a:t>
            </a:r>
            <a:r>
              <a:rPr lang="en-US" altLang="en-US" sz="2100">
                <a:solidFill>
                  <a:srgbClr val="005400"/>
                </a:solidFill>
                <a:latin typeface="Book Antiqua" charset="0"/>
                <a:ea typeface=""/>
              </a:rPr>
              <a:t> is a method of retrieving tuples: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File scan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or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index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that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 a selection (in the query) 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tree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involve only attributes in a </a:t>
            </a:r>
            <a:r>
              <a:rPr lang="en-US" altLang="en-US" sz="2100" i="1" dirty="0">
                <a:solidFill>
                  <a:srgbClr val="005400"/>
                </a:solidFill>
                <a:latin typeface="Book Antiqua" charset="0"/>
                <a:ea typeface=""/>
              </a:rPr>
              <a:t>prefix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of the search key.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Tree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the selection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and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b&gt;6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, but not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A hash index </a:t>
            </a:r>
            <a:r>
              <a:rPr lang="en-US" altLang="en-US" sz="2100" i="1" u="sng" dirty="0">
                <a:solidFill>
                  <a:srgbClr val="FC0128"/>
                </a:solidFill>
                <a:latin typeface="Book Antiqua" charset="0"/>
                <a:ea typeface=""/>
              </a:rPr>
              <a:t>matches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(a conjunction of) terms that has a term </a:t>
            </a:r>
            <a:r>
              <a:rPr lang="en-US" altLang="en-US" sz="2100" i="1" dirty="0">
                <a:solidFill>
                  <a:srgbClr val="FC0128"/>
                </a:solidFill>
                <a:latin typeface="Book Antiqua" charset="0"/>
                <a:ea typeface=""/>
              </a:rPr>
              <a:t>attribute = value</a:t>
            </a:r>
            <a:r>
              <a:rPr lang="en-US" altLang="en-US" sz="2100" dirty="0">
                <a:solidFill>
                  <a:srgbClr val="005400"/>
                </a:solidFill>
                <a:latin typeface="Book Antiqua" charset="0"/>
                <a:ea typeface=""/>
              </a:rPr>
              <a:t> for every attribute in the search key of the index.</a:t>
            </a:r>
          </a:p>
          <a:p>
            <a:pPr lvl="1"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§"/>
              <a:defRPr/>
            </a:pP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E.g., Hash index on 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&lt;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a, b, c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&gt;  matches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; but it does not match</a:t>
            </a:r>
            <a:r>
              <a:rPr lang="en-US" altLang="en-US" dirty="0">
                <a:solidFill>
                  <a:srgbClr val="FC0128"/>
                </a:solidFill>
                <a:latin typeface="Book Antiqua" charset="0"/>
                <a:ea typeface=""/>
              </a:rPr>
              <a:t> 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a=5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b=3, </a:t>
            </a:r>
            <a:r>
              <a:rPr lang="en-US" altLang="en-US" i="1" dirty="0">
                <a:solidFill>
                  <a:srgbClr val="005400"/>
                </a:solidFill>
                <a:latin typeface="Book Antiqua" charset="0"/>
                <a:ea typeface=""/>
              </a:rPr>
              <a:t>or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a&gt;5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b=3 </a:t>
            </a:r>
            <a:r>
              <a:rPr lang="en-US" altLang="en-US" sz="1500" i="1" dirty="0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i="1" dirty="0">
                <a:solidFill>
                  <a:srgbClr val="FC0128"/>
                </a:solidFill>
                <a:latin typeface="Book Antiqua" charset="0"/>
                <a:ea typeface=""/>
              </a:rPr>
              <a:t> c=5</a:t>
            </a:r>
            <a:r>
              <a:rPr lang="en-US" altLang="en-US" dirty="0">
                <a:solidFill>
                  <a:srgbClr val="005400"/>
                </a:solidFill>
                <a:latin typeface="Book Antiqua" charset="0"/>
                <a:ea typeface="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457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Query Rewrite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9486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678"/>
            <a:ext cx="823912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Many Ways to Evaluate a Query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4642"/>
            <a:ext cx="6128294" cy="41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025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Technique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SELECTion</a:t>
            </a:r>
            <a:r>
              <a:rPr lang="en-US" dirty="0"/>
              <a:t> Pushing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42950"/>
            <a:ext cx="8495740" cy="3772294"/>
          </a:xfrm>
        </p:spPr>
        <p:txBody>
          <a:bodyPr/>
          <a:lstStyle/>
          <a:p>
            <a:r>
              <a:rPr lang="en-US" dirty="0"/>
              <a:t>Consider two relations</a:t>
            </a:r>
          </a:p>
          <a:p>
            <a:pPr lvl="1"/>
            <a:r>
              <a:rPr lang="en-US" dirty="0" err="1"/>
              <a:t>StarsIn</a:t>
            </a:r>
            <a:r>
              <a:rPr lang="en-US" dirty="0"/>
              <a:t>(title, year, </a:t>
            </a:r>
            <a:r>
              <a:rPr lang="en-US" dirty="0" err="1"/>
              <a:t>star_name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Movies(title, year, length, genre, </a:t>
            </a:r>
            <a:r>
              <a:rPr lang="en-US" dirty="0" err="1"/>
              <a:t>studio_name</a:t>
            </a:r>
            <a:r>
              <a:rPr lang="en-US" dirty="0"/>
              <a:t>, </a:t>
            </a:r>
            <a:r>
              <a:rPr lang="en-US" dirty="0" err="1"/>
              <a:t>producer_no</a:t>
            </a:r>
            <a:r>
              <a:rPr lang="en-US" dirty="0"/>
              <a:t>)</a:t>
            </a:r>
          </a:p>
          <a:p>
            <a:r>
              <a:rPr lang="en-US" dirty="0"/>
              <a:t>Find everyone who starred in a comedy movie in 1996</a:t>
            </a:r>
          </a:p>
          <a:p>
            <a:pPr lvl="1"/>
            <a:r>
              <a:rPr lang="en-US" dirty="0"/>
              <a:t>Query 1: 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,  FROM </a:t>
            </a:r>
            <a:r>
              <a:rPr lang="en-US" dirty="0" err="1"/>
              <a:t>StarsIn</a:t>
            </a:r>
            <a:r>
              <a:rPr lang="en-US" dirty="0"/>
              <a:t> JOIN Movies ON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StarsIn.title</a:t>
            </a:r>
            <a:r>
              <a:rPr lang="en-US" dirty="0"/>
              <a:t>=</a:t>
            </a:r>
            <a:r>
              <a:rPr lang="en-US" dirty="0" err="1"/>
              <a:t>Movies.title</a:t>
            </a:r>
            <a:r>
              <a:rPr lang="en-US" dirty="0"/>
              <a:t> AND </a:t>
            </a:r>
            <a:r>
              <a:rPr lang="en-US" dirty="0" err="1"/>
              <a:t>StarsIn.year</a:t>
            </a:r>
            <a:r>
              <a:rPr lang="en-US" dirty="0"/>
              <a:t>=</a:t>
            </a:r>
            <a:r>
              <a:rPr lang="en-US" dirty="0" err="1"/>
              <a:t>Movies.year</a:t>
            </a:r>
            <a:br>
              <a:rPr lang="en-US" dirty="0"/>
            </a:br>
            <a:r>
              <a:rPr lang="en-US" dirty="0"/>
              <a:t>	WHERE </a:t>
            </a:r>
            <a:r>
              <a:rPr lang="en-US" dirty="0" err="1"/>
              <a:t>StarsIn.year</a:t>
            </a:r>
            <a:r>
              <a:rPr lang="en-US" dirty="0"/>
              <a:t>=1996 and </a:t>
            </a:r>
            <a:r>
              <a:rPr lang="en-US" dirty="0" err="1"/>
              <a:t>Movies.genre</a:t>
            </a:r>
            <a:r>
              <a:rPr lang="en-US" dirty="0"/>
              <a:t>=‘Comedy’</a:t>
            </a:r>
          </a:p>
          <a:p>
            <a:pPr marL="639762" lvl="1" indent="-285750"/>
            <a:r>
              <a:rPr lang="en-US" dirty="0"/>
              <a:t>Query 2: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 FROM</a:t>
            </a:r>
            <a:br>
              <a:rPr lang="en-US" dirty="0"/>
            </a:br>
            <a:r>
              <a:rPr lang="en-US" dirty="0"/>
              <a:t>	(SELECT </a:t>
            </a:r>
            <a:r>
              <a:rPr lang="en-US" dirty="0" err="1"/>
              <a:t>star_name</a:t>
            </a:r>
            <a:r>
              <a:rPr lang="en-US" dirty="0"/>
              <a:t>, title, year FROM </a:t>
            </a:r>
            <a:r>
              <a:rPr lang="en-US" dirty="0" err="1"/>
              <a:t>StarsIn</a:t>
            </a:r>
            <a:r>
              <a:rPr lang="en-US" dirty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(SELECT title, year, genre FROM Movies WHERE year=1996 AND genre=‘Comedy’)</a:t>
            </a:r>
            <a:br>
              <a:rPr lang="en-US" dirty="0"/>
            </a:br>
            <a:r>
              <a:rPr lang="en-US" dirty="0"/>
              <a:t>	ON </a:t>
            </a:r>
            <a:r>
              <a:rPr lang="en-US" dirty="0" err="1"/>
              <a:t>a.year</a:t>
            </a:r>
            <a:r>
              <a:rPr lang="en-US" dirty="0"/>
              <a:t>=</a:t>
            </a:r>
            <a:r>
              <a:rPr lang="en-US" dirty="0" err="1"/>
              <a:t>b.year</a:t>
            </a:r>
            <a:r>
              <a:rPr lang="en-US" dirty="0"/>
              <a:t> and </a:t>
            </a:r>
            <a:r>
              <a:rPr lang="en-US" dirty="0" err="1"/>
              <a:t>a.title</a:t>
            </a:r>
            <a:r>
              <a:rPr lang="en-US" dirty="0"/>
              <a:t>=</a:t>
            </a:r>
            <a:r>
              <a:rPr lang="en-US" dirty="0" err="1"/>
              <a:t>b.title</a:t>
            </a:r>
            <a:endParaRPr lang="en-US" dirty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These queries are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equivalent, but (2)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is much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495902815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Technique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SELECTion</a:t>
            </a:r>
            <a:r>
              <a:rPr lang="en-US" dirty="0"/>
              <a:t> Pushing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two relations</a:t>
            </a:r>
          </a:p>
          <a:p>
            <a:pPr lvl="1"/>
            <a:r>
              <a:rPr lang="en-US" dirty="0" err="1"/>
              <a:t>StarsIn</a:t>
            </a:r>
            <a:r>
              <a:rPr lang="en-US" dirty="0"/>
              <a:t>(title, year, </a:t>
            </a:r>
            <a:r>
              <a:rPr lang="en-US" dirty="0" err="1"/>
              <a:t>star_name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Movies(title, year, length, genre, </a:t>
            </a:r>
            <a:r>
              <a:rPr lang="en-US" dirty="0" err="1"/>
              <a:t>studio_name</a:t>
            </a:r>
            <a:r>
              <a:rPr lang="en-US" dirty="0"/>
              <a:t>, </a:t>
            </a:r>
            <a:r>
              <a:rPr lang="en-US" dirty="0" err="1"/>
              <a:t>producer_no</a:t>
            </a:r>
            <a:r>
              <a:rPr lang="en-US" dirty="0"/>
              <a:t>)</a:t>
            </a:r>
          </a:p>
          <a:p>
            <a:r>
              <a:rPr lang="en-US" dirty="0"/>
              <a:t>Find everyone who starred in a comedy movie in 1996</a:t>
            </a:r>
          </a:p>
          <a:p>
            <a:pPr lvl="1"/>
            <a:r>
              <a:rPr lang="en-US" dirty="0"/>
              <a:t>Query 1: 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,  FROM </a:t>
            </a:r>
            <a:r>
              <a:rPr lang="en-US" dirty="0" err="1"/>
              <a:t>StarsIn</a:t>
            </a:r>
            <a:r>
              <a:rPr lang="en-US" dirty="0"/>
              <a:t> JOIN Movies ON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StarsIn.title</a:t>
            </a:r>
            <a:r>
              <a:rPr lang="en-US" dirty="0"/>
              <a:t>=</a:t>
            </a:r>
            <a:r>
              <a:rPr lang="en-US" dirty="0" err="1"/>
              <a:t>Movies.title</a:t>
            </a:r>
            <a:r>
              <a:rPr lang="en-US" dirty="0"/>
              <a:t> AND </a:t>
            </a:r>
            <a:r>
              <a:rPr lang="en-US" dirty="0" err="1"/>
              <a:t>StarsIn.year</a:t>
            </a:r>
            <a:r>
              <a:rPr lang="en-US" dirty="0"/>
              <a:t>=</a:t>
            </a:r>
            <a:r>
              <a:rPr lang="en-US" dirty="0" err="1"/>
              <a:t>Movies.year</a:t>
            </a:r>
            <a:br>
              <a:rPr lang="en-US" dirty="0"/>
            </a:br>
            <a:r>
              <a:rPr lang="en-US" dirty="0"/>
              <a:t>	WHERE </a:t>
            </a:r>
            <a:r>
              <a:rPr lang="en-US" dirty="0" err="1"/>
              <a:t>StarsIn.year</a:t>
            </a:r>
            <a:r>
              <a:rPr lang="en-US" dirty="0"/>
              <a:t>=1996 and </a:t>
            </a:r>
            <a:r>
              <a:rPr lang="en-US" dirty="0" err="1"/>
              <a:t>Movies.genre</a:t>
            </a:r>
            <a:r>
              <a:rPr lang="en-US" dirty="0"/>
              <a:t>=‘Comedy’</a:t>
            </a:r>
          </a:p>
          <a:p>
            <a:pPr marL="639762" lvl="1" indent="-285750"/>
            <a:r>
              <a:rPr lang="en-US" dirty="0"/>
              <a:t>Query 2:</a:t>
            </a:r>
          </a:p>
          <a:p>
            <a:pPr marL="688975" lvl="2" indent="0">
              <a:buNone/>
            </a:pPr>
            <a:r>
              <a:rPr lang="en-US" dirty="0"/>
              <a:t>SELECT </a:t>
            </a:r>
            <a:r>
              <a:rPr lang="en-US" dirty="0" err="1"/>
              <a:t>star_name</a:t>
            </a:r>
            <a:r>
              <a:rPr lang="en-US" dirty="0"/>
              <a:t> FROM</a:t>
            </a:r>
            <a:br>
              <a:rPr lang="en-US" dirty="0"/>
            </a:br>
            <a:r>
              <a:rPr lang="en-US" dirty="0"/>
              <a:t>	(SELECT </a:t>
            </a:r>
            <a:r>
              <a:rPr lang="en-US" dirty="0" err="1"/>
              <a:t>star_name</a:t>
            </a:r>
            <a:r>
              <a:rPr lang="en-US" dirty="0"/>
              <a:t>, title, year FROM </a:t>
            </a:r>
            <a:r>
              <a:rPr lang="en-US" dirty="0" err="1"/>
              <a:t>StarsIn</a:t>
            </a:r>
            <a:r>
              <a:rPr lang="en-US" dirty="0"/>
              <a:t> WHERE year=1996 as a) JOIN</a:t>
            </a:r>
          </a:p>
          <a:p>
            <a:pPr marL="688975" lvl="2" indent="0">
              <a:buNone/>
            </a:pPr>
            <a:r>
              <a:rPr lang="en-US" dirty="0"/>
              <a:t>	(SELECT title, year, genre FROM Movies WHERE year=1996 AND genre=‘Comedy’)</a:t>
            </a:r>
            <a:br>
              <a:rPr lang="en-US" dirty="0"/>
            </a:br>
            <a:r>
              <a:rPr lang="en-US" dirty="0"/>
              <a:t>	ON </a:t>
            </a:r>
            <a:r>
              <a:rPr lang="en-US" dirty="0" err="1"/>
              <a:t>a.year</a:t>
            </a:r>
            <a:r>
              <a:rPr lang="en-US" dirty="0"/>
              <a:t>=</a:t>
            </a:r>
            <a:r>
              <a:rPr lang="en-US" dirty="0" err="1"/>
              <a:t>b.year</a:t>
            </a:r>
            <a:r>
              <a:rPr lang="en-US" dirty="0"/>
              <a:t> and </a:t>
            </a:r>
            <a:r>
              <a:rPr lang="en-US" dirty="0" err="1"/>
              <a:t>a.title</a:t>
            </a:r>
            <a:r>
              <a:rPr lang="en-US" dirty="0"/>
              <a:t>=</a:t>
            </a:r>
            <a:r>
              <a:rPr lang="en-US" dirty="0" err="1"/>
              <a:t>b.title</a:t>
            </a:r>
            <a:endParaRPr lang="en-US" dirty="0"/>
          </a:p>
          <a:p>
            <a:pPr marL="974725" lvl="2" indent="-28575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4551" y="247506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These queries are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equivalent, but (2)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is much more efficient.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2635" y="583970"/>
            <a:ext cx="8566483" cy="3999605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SELECT on a JOIN of table R and table S compares O(#(R)*#(S)) tuples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Have to load relevant blocks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Compare the tuples to compute the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Scan the JOIN to apply the SELECT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Pushing the SELECT(s) through the JOINs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May vastly reduce the size of the table to JOIN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Only JOIN tuples that could be selected in the WHERE clause.</a:t>
            </a:r>
            <a:br>
              <a:rPr lang="en-US" sz="1800" dirty="0">
                <a:solidFill>
                  <a:schemeClr val="bg1"/>
                </a:solidFill>
                <a:latin typeface="+mn-lt"/>
              </a:rPr>
            </a:b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You can also push project through JOIN, but this reduces the size of the data, not the number of tuples examined.</a:t>
            </a:r>
          </a:p>
        </p:txBody>
      </p:sp>
    </p:spTree>
    <p:extLst>
      <p:ext uri="{BB962C8B-B14F-4D97-AF65-F5344CB8AC3E}">
        <p14:creationId xmlns:p14="http://schemas.microsoft.com/office/powerpoint/2010/main" val="104755627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A Note on Complex Selections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14450" y="1828800"/>
            <a:ext cx="6686550" cy="33147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Selection conditions are first converted to </a:t>
            </a:r>
            <a:r>
              <a:rPr lang="en-US" altLang="en-US" i="1" u="sng">
                <a:solidFill>
                  <a:schemeClr val="folHlink"/>
                </a:solidFill>
              </a:rPr>
              <a:t>conjunctive normal form </a:t>
            </a:r>
            <a:r>
              <a:rPr lang="en-US" altLang="en-US" u="sng">
                <a:solidFill>
                  <a:schemeClr val="folHlink"/>
                </a:solidFill>
              </a:rPr>
              <a:t>(CNF)</a:t>
            </a:r>
            <a:r>
              <a:rPr lang="en-US" altLang="en-US">
                <a:solidFill>
                  <a:schemeClr val="folHlink"/>
                </a:solidFill>
              </a:rPr>
              <a:t>:                     </a:t>
            </a:r>
          </a:p>
          <a:p>
            <a:pPr>
              <a:buFont typeface="Wingdings" charset="2"/>
              <a:buNone/>
              <a:defRPr/>
            </a:pPr>
            <a:r>
              <a:rPr lang="en-US" altLang="en-US">
                <a:solidFill>
                  <a:schemeClr val="folHlink"/>
                </a:solidFill>
              </a:rPr>
              <a:t>    </a:t>
            </a:r>
            <a:r>
              <a:rPr lang="en-US" altLang="en-US" i="1">
                <a:solidFill>
                  <a:schemeClr val="accent2"/>
                </a:solidFill>
              </a:rPr>
              <a:t>(day&lt;8/9/94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sid=3 ) </a:t>
            </a:r>
            <a:r>
              <a:rPr lang="en-US" altLang="en-US" sz="1800" i="1">
                <a:solidFill>
                  <a:schemeClr val="folHlink"/>
                </a:solidFill>
              </a:rPr>
              <a:t>AND</a:t>
            </a:r>
            <a:r>
              <a:rPr lang="en-US" altLang="en-US" i="1">
                <a:solidFill>
                  <a:schemeClr val="folHlink"/>
                </a:solidFill>
              </a:rPr>
              <a:t>     </a:t>
            </a:r>
            <a:r>
              <a:rPr lang="en-US" altLang="en-US" i="1">
                <a:solidFill>
                  <a:schemeClr val="accent2"/>
                </a:solidFill>
              </a:rPr>
              <a:t>      (rname=‘Paul’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bid=5 </a:t>
            </a:r>
            <a:r>
              <a:rPr lang="en-US" altLang="en-US" sz="1800" i="1">
                <a:solidFill>
                  <a:schemeClr val="accent2"/>
                </a:solidFill>
              </a:rPr>
              <a:t>OR</a:t>
            </a:r>
            <a:r>
              <a:rPr lang="en-US" altLang="en-US" i="1">
                <a:solidFill>
                  <a:schemeClr val="accent2"/>
                </a:solidFill>
              </a:rPr>
              <a:t> sid=3) </a:t>
            </a:r>
            <a:endParaRPr lang="en-US" altLang="en-US" i="1"/>
          </a:p>
          <a:p>
            <a:pPr>
              <a:defRPr/>
            </a:pPr>
            <a:r>
              <a:rPr lang="en-US" altLang="en-US"/>
              <a:t>We only discuss case with no ORs; see text if you are curious about the general case.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485900" y="971550"/>
            <a:ext cx="5989622" cy="39049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spcBef>
                <a:spcPct val="20000"/>
              </a:spcBef>
              <a:defRPr/>
            </a:pPr>
            <a:r>
              <a:rPr lang="en-US" altLang="en-US" sz="2100" i="1">
                <a:solidFill>
                  <a:srgbClr val="005400"/>
                </a:solidFill>
                <a:latin typeface="Book Antiqua" charset="0"/>
                <a:ea typeface=""/>
              </a:rPr>
              <a:t> 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(day&lt;8/9/94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AND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rname=‘Paul’)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bid=5 </a:t>
            </a:r>
            <a:r>
              <a:rPr lang="en-US" altLang="en-US" i="1">
                <a:solidFill>
                  <a:srgbClr val="FC0128"/>
                </a:solidFill>
                <a:latin typeface="Book Antiqua" charset="0"/>
                <a:ea typeface=""/>
              </a:rPr>
              <a:t>OR</a:t>
            </a:r>
            <a:r>
              <a:rPr lang="en-US" altLang="en-US" sz="2100" i="1">
                <a:solidFill>
                  <a:srgbClr val="FC0128"/>
                </a:solidFill>
                <a:latin typeface="Book Antiqua" charset="0"/>
                <a:ea typeface=""/>
              </a:rPr>
              <a:t> sid=3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314450" y="742950"/>
            <a:ext cx="66865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0" hangingPunct="0">
              <a:spcBef>
                <a:spcPct val="20000"/>
              </a:spcBef>
              <a:buClr>
                <a:srgbClr val="005400"/>
              </a:buClr>
              <a:buSzPct val="75000"/>
              <a:buFont typeface="Wingdings" charset="2"/>
              <a:buChar char="v"/>
              <a:defRPr/>
            </a:pPr>
            <a:endParaRPr lang="en-US" altLang="en-US">
              <a:solidFill>
                <a:srgbClr val="005400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88609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 autoUpdateAnimBg="0"/>
      <p:bldP spid="1331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66675"/>
            <a:ext cx="60579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One Approach to Selections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895350"/>
            <a:ext cx="6743700" cy="37147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Find the </a:t>
            </a:r>
            <a:r>
              <a:rPr lang="en-US" altLang="en-US" i="1">
                <a:solidFill>
                  <a:schemeClr val="accent2"/>
                </a:solidFill>
              </a:rPr>
              <a:t>most selective access path</a:t>
            </a:r>
            <a:r>
              <a:rPr lang="en-US" altLang="en-US"/>
              <a:t>, retrieve tuples using it, and apply any remaining terms that don’t </a:t>
            </a:r>
            <a:r>
              <a:rPr lang="en-US" altLang="en-US">
                <a:solidFill>
                  <a:schemeClr val="accent2"/>
                </a:solidFill>
              </a:rPr>
              <a:t>match</a:t>
            </a:r>
            <a:r>
              <a:rPr lang="en-US" altLang="en-US"/>
              <a:t> the index:</a:t>
            </a:r>
          </a:p>
          <a:p>
            <a:pPr lvl="1">
              <a:buSzPct val="75000"/>
              <a:defRPr/>
            </a:pPr>
            <a:r>
              <a:rPr lang="en-US" altLang="en-US" i="1" dirty="0">
                <a:solidFill>
                  <a:schemeClr val="accent2"/>
                </a:solidFill>
              </a:rPr>
              <a:t>Most selective access path: </a:t>
            </a:r>
            <a:r>
              <a:rPr lang="en-US" altLang="en-US" dirty="0"/>
              <a:t>An index or file scan that we estimate will require the fewest page I/</a:t>
            </a:r>
            <a:r>
              <a:rPr lang="en-US" altLang="en-US" dirty="0" err="1"/>
              <a:t>Os</a:t>
            </a:r>
            <a:r>
              <a:rPr lang="en-US" altLang="en-US" dirty="0"/>
              <a:t>.</a:t>
            </a:r>
          </a:p>
          <a:p>
            <a:pPr lvl="1">
              <a:buSzPct val="75000"/>
              <a:defRPr/>
            </a:pPr>
            <a:r>
              <a:rPr lang="en-US" altLang="en-US" dirty="0"/>
              <a:t>Terms that match this index reduce the number of tuples </a:t>
            </a:r>
            <a:r>
              <a:rPr lang="en-US" altLang="en-US" i="1" dirty="0"/>
              <a:t>retrieved</a:t>
            </a:r>
            <a:r>
              <a:rPr lang="en-US" altLang="en-US" dirty="0"/>
              <a:t>; other terms are used to discard some retrieved tuples, but do not affect number of tuples/pages fetched.</a:t>
            </a:r>
          </a:p>
          <a:p>
            <a:pPr lvl="1">
              <a:buSzPct val="75000"/>
              <a:defRPr/>
            </a:pPr>
            <a:r>
              <a:rPr lang="en-US" altLang="en-US" dirty="0"/>
              <a:t>Consider </a:t>
            </a:r>
            <a:r>
              <a:rPr lang="en-US" altLang="en-US" i="1" dirty="0">
                <a:solidFill>
                  <a:schemeClr val="accent2"/>
                </a:solidFill>
              </a:rPr>
              <a:t>day&lt;8/9/94 AND bid=5 AND </a:t>
            </a:r>
            <a:r>
              <a:rPr lang="en-US" altLang="en-US" i="1" dirty="0" err="1">
                <a:solidFill>
                  <a:schemeClr val="accent2"/>
                </a:solidFill>
              </a:rPr>
              <a:t>sid</a:t>
            </a:r>
            <a:r>
              <a:rPr lang="en-US" altLang="en-US" i="1" dirty="0">
                <a:solidFill>
                  <a:schemeClr val="accent2"/>
                </a:solidFill>
              </a:rPr>
              <a:t>=3</a:t>
            </a:r>
            <a:r>
              <a:rPr lang="en-US" altLang="en-US" i="1" dirty="0"/>
              <a:t>.</a:t>
            </a:r>
            <a:r>
              <a:rPr lang="en-US" altLang="en-US" dirty="0"/>
              <a:t> A B+ tree index on </a:t>
            </a:r>
            <a:r>
              <a:rPr lang="en-US" altLang="en-US" i="1" dirty="0"/>
              <a:t> day </a:t>
            </a:r>
            <a:r>
              <a:rPr lang="en-US" altLang="en-US" dirty="0"/>
              <a:t>can be used; then, </a:t>
            </a:r>
            <a:r>
              <a:rPr lang="en-US" altLang="en-US" i="1" dirty="0"/>
              <a:t>bid=5</a:t>
            </a:r>
            <a:r>
              <a:rPr lang="en-US" altLang="en-US" dirty="0"/>
              <a:t> and </a:t>
            </a:r>
            <a:r>
              <a:rPr lang="en-US" altLang="en-US" i="1" dirty="0" err="1"/>
              <a:t>sid</a:t>
            </a:r>
            <a:r>
              <a:rPr lang="en-US" altLang="en-US" i="1" dirty="0"/>
              <a:t>=3 </a:t>
            </a:r>
            <a:r>
              <a:rPr lang="en-US" altLang="en-US" dirty="0"/>
              <a:t>must be checked for each retrieved tuple.  Similarly, a hash index on &lt;</a:t>
            </a:r>
            <a:r>
              <a:rPr lang="en-US" altLang="en-US" i="1" dirty="0"/>
              <a:t>bid, </a:t>
            </a:r>
            <a:r>
              <a:rPr lang="en-US" altLang="en-US" i="1" dirty="0" err="1"/>
              <a:t>sid</a:t>
            </a:r>
            <a:r>
              <a:rPr lang="en-US" altLang="en-US" dirty="0"/>
              <a:t>&gt; could be used; </a:t>
            </a:r>
            <a:r>
              <a:rPr lang="en-US" altLang="en-US" i="1" dirty="0"/>
              <a:t>day&lt;8/9/94</a:t>
            </a:r>
            <a:r>
              <a:rPr lang="en-US" altLang="en-US" dirty="0"/>
              <a:t> must then be checked.</a:t>
            </a:r>
            <a:r>
              <a:rPr lang="en-US" alt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1910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771650" y="85725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Using an Index for Selections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28750" y="971550"/>
            <a:ext cx="6343650" cy="36576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Cost depends on #qualifying tuples, and clustering.</a:t>
            </a:r>
          </a:p>
          <a:p>
            <a:pPr lvl="1">
              <a:buSzPct val="75000"/>
              <a:defRPr/>
            </a:pPr>
            <a:r>
              <a:rPr lang="en-US" altLang="en-US" dirty="0"/>
              <a:t>Cost of finding qualifying data entries (typically small) plus cost of retrieving records (could be large w/o clustering).</a:t>
            </a:r>
          </a:p>
          <a:p>
            <a:pPr lvl="1">
              <a:buSzPct val="75000"/>
              <a:defRPr/>
            </a:pPr>
            <a:r>
              <a:rPr lang="en-US" altLang="en-US" dirty="0"/>
              <a:t>In example, assuming uniform distribution of names, about 10% of tuples qualify (100 pages, 10000 tuples).  With a clustered index, cost is little more than 100 I/</a:t>
            </a:r>
            <a:r>
              <a:rPr lang="en-US" altLang="en-US" dirty="0" err="1"/>
              <a:t>Os</a:t>
            </a:r>
            <a:r>
              <a:rPr lang="en-US" altLang="en-US" dirty="0"/>
              <a:t>; if </a:t>
            </a:r>
            <a:r>
              <a:rPr lang="en-US" altLang="en-US" dirty="0" err="1"/>
              <a:t>unclustered</a:t>
            </a:r>
            <a:r>
              <a:rPr lang="en-US" altLang="en-US" dirty="0"/>
              <a:t>, </a:t>
            </a:r>
            <a:r>
              <a:rPr lang="en-US" altLang="en-US" dirty="0" err="1"/>
              <a:t>upto</a:t>
            </a:r>
            <a:r>
              <a:rPr lang="en-US" altLang="en-US" dirty="0"/>
              <a:t> 10000 I/</a:t>
            </a:r>
            <a:r>
              <a:rPr lang="en-US" altLang="en-US" dirty="0" err="1"/>
              <a:t>Os</a:t>
            </a:r>
            <a:r>
              <a:rPr lang="en-US" altLang="en-US" dirty="0"/>
              <a:t>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200401" y="3829050"/>
            <a:ext cx="2632934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*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WHERE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R.rname &lt; ‘C%’</a:t>
            </a:r>
          </a:p>
        </p:txBody>
      </p:sp>
    </p:spTree>
    <p:extLst>
      <p:ext uri="{BB962C8B-B14F-4D97-AF65-F5344CB8AC3E}">
        <p14:creationId xmlns:p14="http://schemas.microsoft.com/office/powerpoint/2010/main" val="12467122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Projection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742950"/>
            <a:ext cx="6743700" cy="268605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The expensive part is removing duplicates.</a:t>
            </a:r>
          </a:p>
          <a:p>
            <a:pPr lvl="1">
              <a:defRPr/>
            </a:pPr>
            <a:r>
              <a:rPr lang="en-US" altLang="en-US" dirty="0"/>
              <a:t>SQL systems don’t remove duplicates unless the keyword DISTINCT is specified in a query.</a:t>
            </a:r>
          </a:p>
          <a:p>
            <a:pPr>
              <a:defRPr/>
            </a:pPr>
            <a:r>
              <a:rPr lang="en-US" altLang="en-US" dirty="0"/>
              <a:t>Sorting Approach:  Sort on &lt;</a:t>
            </a:r>
            <a:r>
              <a:rPr lang="en-US" altLang="en-US" dirty="0" err="1"/>
              <a:t>sid</a:t>
            </a:r>
            <a:r>
              <a:rPr lang="en-US" altLang="en-US" dirty="0"/>
              <a:t>, bid&gt; and remove duplicates. (Can optimize this by dropping unwanted information while sorting.)</a:t>
            </a:r>
          </a:p>
          <a:p>
            <a:pPr>
              <a:defRPr/>
            </a:pPr>
            <a:r>
              <a:rPr lang="en-US" altLang="en-US" dirty="0"/>
              <a:t>Hashing Approach: Hash on &lt;</a:t>
            </a:r>
            <a:r>
              <a:rPr lang="en-US" altLang="en-US" dirty="0" err="1"/>
              <a:t>sid</a:t>
            </a:r>
            <a:r>
              <a:rPr lang="en-US" altLang="en-US" dirty="0"/>
              <a:t>, bid&gt; to create partitions.  Load partitions into memory one at a time, build in-memory hash structure, and eliminate duplicates.</a:t>
            </a:r>
          </a:p>
          <a:p>
            <a:pPr>
              <a:defRPr/>
            </a:pPr>
            <a:r>
              <a:rPr lang="en-US" altLang="en-US" dirty="0"/>
              <a:t>If there is an index with both </a:t>
            </a:r>
            <a:r>
              <a:rPr lang="en-US" altLang="en-US" dirty="0" err="1"/>
              <a:t>R.sid</a:t>
            </a:r>
            <a:r>
              <a:rPr lang="en-US" altLang="en-US" dirty="0"/>
              <a:t> and </a:t>
            </a:r>
            <a:r>
              <a:rPr lang="en-US" altLang="en-US" dirty="0" err="1"/>
              <a:t>R.bid</a:t>
            </a:r>
            <a:r>
              <a:rPr lang="en-US" altLang="en-US" dirty="0"/>
              <a:t> in the search key, may be cheaper to sort data entries!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86300" y="0"/>
            <a:ext cx="2247900" cy="8983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SELECT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</a:t>
            </a:r>
            <a:r>
              <a:rPr lang="en-US" altLang="en-US" sz="1500">
                <a:solidFill>
                  <a:srgbClr val="FC0128"/>
                </a:solidFill>
                <a:latin typeface="Book Antiqua" charset="0"/>
                <a:ea typeface=""/>
              </a:rPr>
              <a:t>DISTINCT</a:t>
            </a:r>
            <a:endParaRPr lang="en-US" altLang="en-US">
              <a:solidFill>
                <a:srgbClr val="005400"/>
              </a:solidFill>
              <a:latin typeface="Book Antiqua" charset="0"/>
              <a:ea typeface=""/>
            </a:endParaRPr>
          </a:p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          R.sid, R.bid</a:t>
            </a:r>
          </a:p>
          <a:p>
            <a:pPr defTabSz="685800" eaLnBrk="0" hangingPunct="0">
              <a:defRPr/>
            </a:pPr>
            <a:r>
              <a:rPr lang="en-US" altLang="en-US" sz="1500">
                <a:solidFill>
                  <a:srgbClr val="005400"/>
                </a:solidFill>
                <a:latin typeface="Book Antiqua" charset="0"/>
                <a:ea typeface=""/>
              </a:rPr>
              <a:t>FROM</a:t>
            </a: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     Reserves R</a:t>
            </a:r>
          </a:p>
        </p:txBody>
      </p:sp>
    </p:spTree>
    <p:extLst>
      <p:ext uri="{BB962C8B-B14F-4D97-AF65-F5344CB8AC3E}">
        <p14:creationId xmlns:p14="http://schemas.microsoft.com/office/powerpoint/2010/main" val="16978456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57306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Join: Index Nested Loops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88874"/>
            <a:ext cx="6686550" cy="291465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If there is an index on the join column of one relation (say S), can make it the inner and exploit the index.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Cost:  M + ( (M*</a:t>
            </a:r>
            <a:r>
              <a:rPr lang="en-US" altLang="en-US" dirty="0" err="1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>
                <a:solidFill>
                  <a:schemeClr val="accent2"/>
                </a:solidFill>
              </a:rPr>
              <a:t>R</a:t>
            </a:r>
            <a:r>
              <a:rPr lang="en-US" altLang="en-US" dirty="0">
                <a:solidFill>
                  <a:schemeClr val="accent2"/>
                </a:solidFill>
              </a:rPr>
              <a:t>) * cost of finding matching S tuples) 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M=#pages of R, </a:t>
            </a:r>
            <a:r>
              <a:rPr lang="en-US" altLang="en-US" dirty="0" err="1">
                <a:solidFill>
                  <a:schemeClr val="accent2"/>
                </a:solidFill>
              </a:rPr>
              <a:t>p</a:t>
            </a:r>
            <a:r>
              <a:rPr lang="en-US" altLang="en-US" baseline="-25000" dirty="0" err="1">
                <a:solidFill>
                  <a:schemeClr val="accent2"/>
                </a:solidFill>
              </a:rPr>
              <a:t>R</a:t>
            </a:r>
            <a:r>
              <a:rPr lang="en-US" altLang="en-US" dirty="0">
                <a:solidFill>
                  <a:schemeClr val="accent2"/>
                </a:solidFill>
              </a:rPr>
              <a:t>=# R tuples per page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For each R tuple, cost of probing S index is about 1.2 for hash index, 2-4 for B+ tree.  Cost of then finding S tuples (assuming Alt. (2) or (3) for data entries) depends on clustering.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accent2"/>
                </a:solidFill>
              </a:rPr>
              <a:t>Clustered index:  1 I/O (typical), </a:t>
            </a:r>
            <a:r>
              <a:rPr lang="en-US" altLang="en-US" dirty="0" err="1">
                <a:solidFill>
                  <a:schemeClr val="accent2"/>
                </a:solidFill>
              </a:rPr>
              <a:t>unclustered</a:t>
            </a:r>
            <a:r>
              <a:rPr lang="en-US" altLang="en-US" dirty="0">
                <a:solidFill>
                  <a:schemeClr val="accent2"/>
                </a:solidFill>
              </a:rPr>
              <a:t>: </a:t>
            </a:r>
            <a:r>
              <a:rPr lang="en-US" altLang="en-US" dirty="0" err="1">
                <a:solidFill>
                  <a:schemeClr val="accent2"/>
                </a:solidFill>
              </a:rPr>
              <a:t>upto</a:t>
            </a:r>
            <a:r>
              <a:rPr lang="en-US" altLang="en-US" dirty="0">
                <a:solidFill>
                  <a:schemeClr val="accent2"/>
                </a:solidFill>
              </a:rPr>
              <a:t> 1 I/O per matching S tuple.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981200" y="590550"/>
            <a:ext cx="4535698" cy="8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r in R 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foreach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tuple s in S where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r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i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 == </a:t>
            </a:r>
            <a:r>
              <a:rPr lang="en-US" altLang="en-US" dirty="0" err="1">
                <a:solidFill>
                  <a:srgbClr val="BC3700"/>
                </a:solidFill>
                <a:latin typeface="Book Antiqua" charset="0"/>
                <a:ea typeface=""/>
              </a:rPr>
              <a:t>s</a:t>
            </a:r>
            <a:r>
              <a:rPr lang="en-US" altLang="en-US" baseline="-10000" dirty="0" err="1">
                <a:solidFill>
                  <a:srgbClr val="BC3700"/>
                </a:solidFill>
                <a:latin typeface="Book Antiqua" charset="0"/>
                <a:ea typeface=""/>
              </a:rPr>
              <a:t>j</a:t>
            </a:r>
            <a:r>
              <a:rPr lang="en-US" altLang="en-US" baseline="-10000" dirty="0">
                <a:solidFill>
                  <a:srgbClr val="BC3700"/>
                </a:solidFill>
                <a:latin typeface="Book Antiqua" charset="0"/>
                <a:ea typeface=""/>
              </a:rPr>
              <a:t>  </a:t>
            </a: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do</a:t>
            </a:r>
          </a:p>
          <a:p>
            <a:pPr defTabSz="685800" eaLnBrk="0" hangingPunct="0">
              <a:defRPr/>
            </a:pPr>
            <a:r>
              <a:rPr lang="en-US" altLang="en-US" dirty="0">
                <a:solidFill>
                  <a:srgbClr val="BC3700"/>
                </a:solidFill>
                <a:latin typeface="Book Antiqua" charset="0"/>
                <a:ea typeface=""/>
              </a:rPr>
              <a:t>		add &lt;r, s&gt; to result</a:t>
            </a:r>
          </a:p>
        </p:txBody>
      </p:sp>
    </p:spTree>
    <p:extLst>
      <p:ext uri="{BB962C8B-B14F-4D97-AF65-F5344CB8AC3E}">
        <p14:creationId xmlns:p14="http://schemas.microsoft.com/office/powerpoint/2010/main" val="8249069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Query Processing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71297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11430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Join: Sort-Merge (R     S)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71525" y="897908"/>
            <a:ext cx="6800850" cy="371475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Sort R and S on the join column, then scan them to do a ``merge’’ (on join col.), and output result tuples.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Advance scan of R until current R-tuple &gt;= current S tuple, then advance scan of S until current S-tuple &gt;= current R tuple; do this until current R tuple = current S tuple.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At this point, all R tuples with same value in </a:t>
            </a:r>
            <a:r>
              <a:rPr lang="en-US" altLang="en-US" dirty="0" err="1">
                <a:solidFill>
                  <a:schemeClr val="folHlink"/>
                </a:solidFill>
              </a:rPr>
              <a:t>Ri</a:t>
            </a:r>
            <a:r>
              <a:rPr lang="en-US" altLang="en-US" dirty="0">
                <a:solidFill>
                  <a:schemeClr val="folHlink"/>
                </a:solidFill>
              </a:rPr>
              <a:t> (</a:t>
            </a:r>
            <a:r>
              <a:rPr lang="en-US" altLang="en-US" i="1" dirty="0">
                <a:solidFill>
                  <a:schemeClr val="folHlink"/>
                </a:solidFill>
              </a:rPr>
              <a:t>current R group</a:t>
            </a:r>
            <a:r>
              <a:rPr lang="en-US" altLang="en-US" dirty="0">
                <a:solidFill>
                  <a:schemeClr val="folHlink"/>
                </a:solidFill>
              </a:rPr>
              <a:t>) and all S tuples with same value in </a:t>
            </a:r>
            <a:r>
              <a:rPr lang="en-US" altLang="en-US" dirty="0" err="1">
                <a:solidFill>
                  <a:schemeClr val="folHlink"/>
                </a:solidFill>
              </a:rPr>
              <a:t>Sj</a:t>
            </a:r>
            <a:r>
              <a:rPr lang="en-US" altLang="en-US" dirty="0">
                <a:solidFill>
                  <a:schemeClr val="folHlink"/>
                </a:solidFill>
              </a:rPr>
              <a:t> (</a:t>
            </a:r>
            <a:r>
              <a:rPr lang="en-US" altLang="en-US" i="1" dirty="0">
                <a:solidFill>
                  <a:schemeClr val="folHlink"/>
                </a:solidFill>
              </a:rPr>
              <a:t>current S group</a:t>
            </a:r>
            <a:r>
              <a:rPr lang="en-US" altLang="en-US" dirty="0">
                <a:solidFill>
                  <a:schemeClr val="folHlink"/>
                </a:solidFill>
              </a:rPr>
              <a:t>) </a:t>
            </a:r>
            <a:r>
              <a:rPr lang="en-US" altLang="en-US" i="1" u="sng" dirty="0">
                <a:solidFill>
                  <a:schemeClr val="accent2"/>
                </a:solidFill>
              </a:rPr>
              <a:t>match</a:t>
            </a:r>
            <a:r>
              <a:rPr lang="en-US" altLang="en-US" dirty="0">
                <a:solidFill>
                  <a:schemeClr val="folHlink"/>
                </a:solidFill>
              </a:rPr>
              <a:t>;  output &lt;r, s&gt; for all pairs of such tuples.</a:t>
            </a:r>
          </a:p>
          <a:p>
            <a:pPr lvl="1">
              <a:buSzPct val="75000"/>
              <a:defRPr/>
            </a:pPr>
            <a:r>
              <a:rPr lang="en-US" altLang="en-US" dirty="0">
                <a:solidFill>
                  <a:schemeClr val="folHlink"/>
                </a:solidFill>
              </a:rPr>
              <a:t>Then resume scanning R and S.</a:t>
            </a:r>
          </a:p>
          <a:p>
            <a:pPr>
              <a:defRPr/>
            </a:pPr>
            <a:r>
              <a:rPr lang="en-US" altLang="en-US" dirty="0"/>
              <a:t>R is scanned once; each S group is scanned once per matching R tuple.  (Multiple scans of an S group are likely to find needed pages in buffer.)</a:t>
            </a:r>
          </a:p>
        </p:txBody>
      </p:sp>
      <p:graphicFrame>
        <p:nvGraphicFramePr>
          <p:cNvPr id="26629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12457" y="371476"/>
          <a:ext cx="498872" cy="32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4" imgW="664443" imgH="436634" progId="Equation.3">
                  <p:embed/>
                </p:oleObj>
              </mc:Choice>
              <mc:Fallback>
                <p:oleObj name="Equation" r:id="rId4" imgW="664443" imgH="436634" progId="Equation.3">
                  <p:embed/>
                  <p:pic>
                    <p:nvPicPr>
                      <p:cNvPr id="26629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457" y="371476"/>
                        <a:ext cx="498872" cy="32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442223" y="585788"/>
            <a:ext cx="398347" cy="34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866" tIns="33338" rIns="67866" bIns="33338">
            <a:spAutoFit/>
          </a:bodyPr>
          <a:lstStyle/>
          <a:p>
            <a:pPr defTabSz="685800" eaLnBrk="0" hangingPunct="0">
              <a:defRPr/>
            </a:pPr>
            <a:r>
              <a:rPr lang="en-US" altLang="en-US">
                <a:solidFill>
                  <a:srgbClr val="005400"/>
                </a:solidFill>
                <a:latin typeface="Book Antiqua" charset="0"/>
                <a:ea typeface=""/>
              </a:rPr>
              <a:t>i=j</a:t>
            </a:r>
          </a:p>
        </p:txBody>
      </p:sp>
    </p:spTree>
    <p:extLst>
      <p:ext uri="{BB962C8B-B14F-4D97-AF65-F5344CB8AC3E}">
        <p14:creationId xmlns:p14="http://schemas.microsoft.com/office/powerpoint/2010/main" val="214453383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>
              <a:solidFill>
                <a:srgbClr val="005400"/>
              </a:solidFill>
              <a:latin typeface="Times New Roman" charset="0"/>
              <a:ea typeface="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1257300" y="0"/>
            <a:ext cx="5829300" cy="82867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Example of Sort-Merge Join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43000" y="3371850"/>
            <a:ext cx="6800850" cy="1428750"/>
          </a:xfrm>
        </p:spPr>
        <p:txBody>
          <a:bodyPr/>
          <a:lstStyle/>
          <a:p>
            <a:pPr>
              <a:defRPr/>
            </a:pPr>
            <a:r>
              <a:rPr lang="en-US" altLang="en-US">
                <a:solidFill>
                  <a:schemeClr val="accent2"/>
                </a:solidFill>
              </a:rPr>
              <a:t>Cost:  M log M + N log N + (M+N)</a:t>
            </a:r>
            <a:endParaRPr lang="en-US" altLang="en-US"/>
          </a:p>
          <a:p>
            <a:pPr lvl="1">
              <a:buSzPct val="75000"/>
              <a:defRPr/>
            </a:pPr>
            <a:r>
              <a:rPr lang="en-US" altLang="en-US"/>
              <a:t>The cost of scanning, M+N, could be M*N (very unlikely!)</a:t>
            </a:r>
          </a:p>
          <a:p>
            <a:pPr>
              <a:defRPr/>
            </a:pPr>
            <a:r>
              <a:rPr lang="en-US" altLang="en-US"/>
              <a:t>With 35, 100 or 300 buffer pages, both Reserves and Sailors can be sorted in 2 passes; total join cost: 7500. </a:t>
            </a:r>
          </a:p>
        </p:txBody>
      </p:sp>
      <p:graphicFrame>
        <p:nvGraphicFramePr>
          <p:cNvPr id="2867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200151" y="1333500"/>
          <a:ext cx="3307556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Document" r:id="rId4" imgW="4411663" imgH="2795588" progId="Word.Document.8">
                  <p:embed/>
                </p:oleObj>
              </mc:Choice>
              <mc:Fallback>
                <p:oleObj name="Document" r:id="rId4" imgW="4411663" imgH="2795588" progId="Word.Document.8">
                  <p:embed/>
                  <p:pic>
                    <p:nvPicPr>
                      <p:cNvPr id="28677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1333500"/>
                        <a:ext cx="3307556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4339829" y="819150"/>
          <a:ext cx="3658790" cy="262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6" imgW="4879975" imgH="3505200" progId="Word.Document.8">
                  <p:embed/>
                </p:oleObj>
              </mc:Choice>
              <mc:Fallback>
                <p:oleObj name="Document" r:id="rId6" imgW="4879975" imgH="3505200" progId="Word.Document.8">
                  <p:embed/>
                  <p:pic>
                    <p:nvPicPr>
                      <p:cNvPr id="28678" name="Object 7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829" y="819150"/>
                        <a:ext cx="3658790" cy="2627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694476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Processing and Optimization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(Database Systems Concepts, V7, Ch. 15)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Indexes, Query Processing/Optimization</a:t>
            </a:r>
          </a:p>
        </p:txBody>
      </p:sp>
    </p:spTree>
    <p:extLst>
      <p:ext uri="{BB962C8B-B14F-4D97-AF65-F5344CB8AC3E}">
        <p14:creationId xmlns:p14="http://schemas.microsoft.com/office/powerpoint/2010/main" val="196933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6730557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0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20739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54081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587746"/>
      </p:ext>
    </p:extLst>
  </p:cSld>
  <p:clrMapOvr>
    <a:masterClrMapping/>
  </p:clrMapOvr>
  <p:transition advTm="7472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2A8B6523-A6A8-4254-B0A9-DD3FF39C8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0F4E0A7-8F2E-443D-9EC7-D2F1BB3B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99065"/>
            <a:ext cx="5642543" cy="37030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File scan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Algorithm </a:t>
            </a:r>
            <a:r>
              <a:rPr lang="en-US" altLang="en-US" b="1" dirty="0">
                <a:ea typeface="MS PGothic" panose="020B0600070205080204" pitchFamily="34" charset="-128"/>
              </a:rPr>
              <a:t>A1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linear search</a:t>
            </a:r>
            <a:r>
              <a:rPr lang="en-US" altLang="en-US" dirty="0">
                <a:ea typeface="MS PGothic" panose="020B0600070205080204" pitchFamily="34" charset="-128"/>
              </a:rPr>
              <a:t>).  Scan each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estimate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number of blocks containing records from relation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availability of indices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Note: binary search generally does not make sense since data is not stored consecutively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except when there is an index available,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and binary search requires more seeks than index search</a:t>
            </a:r>
          </a:p>
        </p:txBody>
      </p:sp>
    </p:spTree>
    <p:extLst>
      <p:ext uri="{BB962C8B-B14F-4D97-AF65-F5344CB8AC3E}">
        <p14:creationId xmlns:p14="http://schemas.microsoft.com/office/powerpoint/2010/main" val="3451152705"/>
      </p:ext>
    </p:extLst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369C0E0E-12BB-4241-BE56-69B9C34C5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69273CB8-BC00-402F-AF16-C1D9F91D0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71993"/>
            <a:ext cx="5712781" cy="267431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Index scan </a:t>
            </a:r>
            <a:r>
              <a:rPr lang="en-US" altLang="en-US" dirty="0">
                <a:ea typeface="MS PGothic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selection condition must be on search-key of index.</a:t>
            </a:r>
          </a:p>
          <a:p>
            <a:r>
              <a:rPr lang="en-US" altLang="en-US" b="1" dirty="0">
                <a:ea typeface="MS PGothic" panose="020B0600070205080204" pitchFamily="34" charset="-128"/>
              </a:rPr>
              <a:t>A2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key</a:t>
            </a:r>
            <a:r>
              <a:rPr lang="en-US" altLang="en-US" dirty="0">
                <a:ea typeface="MS PGothic" panose="020B0600070205080204" pitchFamily="34" charset="-128"/>
              </a:rPr>
              <a:t>).  Retrieve a single record that satisfies the corresponding equality condition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ea typeface="MS PGothic" panose="020B0600070205080204" pitchFamily="34" charset="-128"/>
              </a:rPr>
              <a:t>A3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</a:t>
            </a:r>
            <a:r>
              <a:rPr lang="en-US" altLang="en-US" b="1" dirty="0" err="1">
                <a:solidFill>
                  <a:srgbClr val="002060"/>
                </a:solidFill>
                <a:ea typeface="MS PGothic" panose="020B0600070205080204" pitchFamily="34" charset="-128"/>
              </a:rPr>
              <a:t>nonkey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Let b = number of blocks containing matching records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* b</a:t>
            </a:r>
            <a:endParaRPr lang="en-US" altLang="en-US" i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55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Overview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2139359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669527DF-FFDC-4C5E-AEAD-2E439565E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7DB53E9F-8A74-4C7D-8CBA-255265F63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71993"/>
            <a:ext cx="5810376" cy="2394581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</a:rPr>
              <a:t>A4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secondary index, equality on key/non-key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a single record if the search-key is a candidate key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Cost = (h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of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matching records may be on a different block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Cost = 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Can be very expensive!</a:t>
            </a:r>
          </a:p>
        </p:txBody>
      </p:sp>
    </p:spTree>
    <p:extLst>
      <p:ext uri="{BB962C8B-B14F-4D97-AF65-F5344CB8AC3E}">
        <p14:creationId xmlns:p14="http://schemas.microsoft.com/office/powerpoint/2010/main" val="273288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63DD128C-77F0-4A3D-A3AD-12E6BC9F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C20946C2-54EF-43A4-BEEE-FF0078C6C2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729101" cy="35405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</a:rPr>
              <a:t>Can implement selections of the form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A5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r>
              <a:rPr lang="en-US" altLang="en-US" dirty="0">
                <a:ea typeface="MS PGothic" panose="020B0600070205080204" pitchFamily="34" charset="-128"/>
              </a:rPr>
              <a:t> (Relation is sorted on A)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A6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requires an I/O per record;</a:t>
            </a:r>
            <a:r>
              <a:rPr lang="en-US" altLang="en-US" dirty="0">
                <a:ea typeface="MS PGothic" panose="020B0600070205080204" pitchFamily="34" charset="-128"/>
              </a:rPr>
              <a:t> Linear file scan may be cheaper!</a:t>
            </a:r>
          </a:p>
        </p:txBody>
      </p:sp>
    </p:spTree>
    <p:extLst>
      <p:ext uri="{BB962C8B-B14F-4D97-AF65-F5344CB8AC3E}">
        <p14:creationId xmlns:p14="http://schemas.microsoft.com/office/powerpoint/2010/main" val="17047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7FD05BB0-1BC5-4784-9BDD-C08905CE8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B2B64C1-1D3F-4E22-A3D1-7315FFB66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87" y="890041"/>
            <a:ext cx="5629229" cy="3630827"/>
          </a:xfrm>
        </p:spPr>
        <p:txBody>
          <a:bodyPr/>
          <a:lstStyle/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  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</a:rPr>
              <a:t>A7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conjunctive selection using one index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ea typeface="MS PGothic" panose="020B0600070205080204" pitchFamily="34" charset="-128"/>
              </a:rPr>
              <a:t>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Select a combination of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1753791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A8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A9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).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  <p:extLst>
      <p:ext uri="{BB962C8B-B14F-4D97-AF65-F5344CB8AC3E}">
        <p14:creationId xmlns:p14="http://schemas.microsoft.com/office/powerpoint/2010/main" val="122123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93457"/>
            <a:ext cx="5695809" cy="2926980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r). 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A10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all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  <p:extLst>
      <p:ext uri="{BB962C8B-B14F-4D97-AF65-F5344CB8AC3E}">
        <p14:creationId xmlns:p14="http://schemas.microsoft.com/office/powerpoint/2010/main" val="2755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Bitmap Index Scan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52259"/>
            <a:ext cx="5566299" cy="3273057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bitmap index scan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 of PostgreSQL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Bridges gap between secondary index scan and linear file scan when number of matching records is not known before execution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Bitmap with 1 bit per page in relation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Steps: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Index scan used to find record ids, and set bit of corresponding page in bitmap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Linear file scan fetching only pages with bit set to 1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Performance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index scan when only a few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Similar to linear file scan when most bits are set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Never behaves very badly compared to best alternative</a:t>
            </a:r>
          </a:p>
        </p:txBody>
      </p:sp>
    </p:spTree>
    <p:extLst>
      <p:ext uri="{BB962C8B-B14F-4D97-AF65-F5344CB8AC3E}">
        <p14:creationId xmlns:p14="http://schemas.microsoft.com/office/powerpoint/2010/main" val="16207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30ADAA97-BAE6-4F68-846B-69138BFF1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Sorting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3E5989-E98B-420C-AFB3-5AD92AE20E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926137"/>
            <a:ext cx="5626223" cy="156440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relations that fit in memory, techniques like quicksort can be used. 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For relations that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fit in memory, </a:t>
            </a:r>
            <a:r>
              <a:rPr lang="en-US" altLang="ja-JP" b="1" dirty="0">
                <a:ea typeface="MS PGothic" panose="020B0600070205080204" pitchFamily="34" charset="-128"/>
              </a:rPr>
              <a:t>external sort-merge </a:t>
            </a:r>
            <a:r>
              <a:rPr lang="en-US" altLang="ja-JP" dirty="0">
                <a:ea typeface="MS PGothic" panose="020B0600070205080204" pitchFamily="34" charset="-128"/>
              </a:rPr>
              <a:t>is a good choice.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052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>
            <a:extLst>
              <a:ext uri="{FF2B5EF4-FFF2-40B4-BE49-F238E27FC236}">
                <a16:creationId xmlns:a16="http://schemas.microsoft.com/office/drawing/2014/main" id="{2E05F04B-6D1D-4332-BF78-7954D146D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0966" y="204540"/>
            <a:ext cx="5859066" cy="3429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Example: External Sorting Using Sort-Merge</a:t>
            </a:r>
          </a:p>
        </p:txBody>
      </p:sp>
      <p:pic>
        <p:nvPicPr>
          <p:cNvPr id="37891" name="Picture 8">
            <a:extLst>
              <a:ext uri="{FF2B5EF4-FFF2-40B4-BE49-F238E27FC236}">
                <a16:creationId xmlns:a16="http://schemas.microsoft.com/office/drawing/2014/main" id="{721DF48C-363E-4408-8053-3C04462A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0" y="964193"/>
            <a:ext cx="3219262" cy="36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015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FF0E6F30-3341-416A-97A7-D2C72A5D0E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F6CCD75-942C-439D-82FA-FF88628B2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5" y="1147671"/>
            <a:ext cx="5213411" cy="18030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  </a:t>
            </a:r>
            <a:r>
              <a:rPr lang="en-US" altLang="en-US" b="1" dirty="0">
                <a:ea typeface="MS PGothic" panose="020B0600070205080204" pitchFamily="34" charset="-128"/>
              </a:rPr>
              <a:t>Create sorted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runs</a:t>
            </a:r>
            <a:r>
              <a:rPr lang="en-US" altLang="en-US" dirty="0">
                <a:ea typeface="MS PGothic" panose="020B0600070205080204" pitchFamily="34" charset="-128"/>
              </a:rPr>
              <a:t>.  Let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be 0 initially.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Repeatedly do the following till the end of the relation: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(a)  Read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blocks of relation into memory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(b)  Sort the in-memory blocks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(c)  Write sorted data to run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; increment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br>
              <a:rPr lang="en-US" altLang="en-US" i="1" dirty="0">
                <a:ea typeface="MS PGothic" panose="020B0600070205080204" pitchFamily="34" charset="-128"/>
              </a:rPr>
            </a:br>
            <a:r>
              <a:rPr lang="en-US" altLang="en-US" sz="600" i="1" dirty="0">
                <a:ea typeface="MS PGothic" panose="020B060007020508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Let the final value of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</a:p>
          <a:p>
            <a:pPr marL="0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  </a:t>
            </a:r>
            <a:r>
              <a:rPr lang="en-US" altLang="en-US" i="1" dirty="0">
                <a:ea typeface="MS PGothic" panose="020B0600070205080204" pitchFamily="34" charset="-128"/>
              </a:rPr>
              <a:t>Merge the runs (next slide)…..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19586A7C-CFE1-4107-AB21-0043BE6F0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35" y="831950"/>
            <a:ext cx="4094825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Let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M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denote memory size (in pages). </a:t>
            </a:r>
          </a:p>
        </p:txBody>
      </p:sp>
    </p:spTree>
    <p:extLst>
      <p:ext uri="{BB962C8B-B14F-4D97-AF65-F5344CB8AC3E}">
        <p14:creationId xmlns:p14="http://schemas.microsoft.com/office/powerpoint/2010/main" val="2992441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>
            <a:extLst>
              <a:ext uri="{FF2B5EF4-FFF2-40B4-BE49-F238E27FC236}">
                <a16:creationId xmlns:a16="http://schemas.microsoft.com/office/drawing/2014/main" id="{B455E99A-6E33-4D71-AC5E-6946BAEB2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55E9DD6-1995-4144-A54F-C000727D8C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6286"/>
            <a:ext cx="5612907" cy="295878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Merge the runs (N-way merge)</a:t>
            </a:r>
            <a:r>
              <a:rPr lang="en-US" altLang="en-US" dirty="0">
                <a:ea typeface="MS PGothic" panose="020B0600070205080204" pitchFamily="34" charset="-128"/>
              </a:rPr>
              <a:t>. We assume (for now) that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&lt;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. 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1.</a:t>
            </a:r>
            <a:r>
              <a:rPr lang="en-US" altLang="en-US" dirty="0">
                <a:ea typeface="MS PGothic" panose="020B0600070205080204" pitchFamily="34" charset="-128"/>
              </a:rPr>
              <a:t>	Use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blocks of memory to buffer input runs, and 1 block to buffer 	output. Read the first block of each run into its buffer page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2.    </a:t>
            </a:r>
            <a:r>
              <a:rPr lang="en-US" altLang="en-US" b="1" dirty="0">
                <a:ea typeface="MS PGothic" panose="020B0600070205080204" pitchFamily="34" charset="-128"/>
              </a:rPr>
              <a:t>repeat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Select the first record (in sort order) among all buffer pages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Write the record to the output buffer.  If the output buffer is full write it to disk.</a:t>
            </a:r>
          </a:p>
          <a:p>
            <a:pPr marL="900113" lvl="2" indent="-257175">
              <a:buFont typeface="Monotype Sorts" pitchFamily="-65" charset="2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Delete the record from its input buffer page.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If</a:t>
            </a:r>
            <a:r>
              <a:rPr lang="en-US" altLang="en-US" dirty="0">
                <a:ea typeface="MS PGothic" panose="020B0600070205080204" pitchFamily="34" charset="-128"/>
              </a:rPr>
              <a:t> the buffer page becomes empty </a:t>
            </a:r>
            <a:r>
              <a:rPr lang="en-US" altLang="en-US" b="1" dirty="0">
                <a:ea typeface="MS PGothic" panose="020B0600070205080204" pitchFamily="34" charset="-128"/>
              </a:rPr>
              <a:t>then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read the next block (if any) of the run into the buffer. </a:t>
            </a:r>
          </a:p>
          <a:p>
            <a:pPr marL="342900" lvl="1" indent="0">
              <a:buNone/>
            </a:pPr>
            <a:r>
              <a:rPr lang="en-US" altLang="en-US" b="1" dirty="0">
                <a:solidFill>
                  <a:srgbClr val="FF9900"/>
                </a:solidFill>
                <a:ea typeface="MS PGothic" panose="020B0600070205080204" pitchFamily="34" charset="-128"/>
              </a:rPr>
              <a:t>3.</a:t>
            </a:r>
            <a:r>
              <a:rPr lang="en-US" altLang="en-US" b="1" dirty="0">
                <a:ea typeface="MS PGothic" panose="020B0600070205080204" pitchFamily="34" charset="-128"/>
              </a:rPr>
              <a:t>    until</a:t>
            </a:r>
            <a:r>
              <a:rPr lang="en-US" altLang="en-US" dirty="0">
                <a:ea typeface="MS PGothic" panose="020B0600070205080204" pitchFamily="34" charset="-128"/>
              </a:rPr>
              <a:t> all input buffer pages are empty:</a:t>
            </a:r>
          </a:p>
        </p:txBody>
      </p:sp>
    </p:spTree>
    <p:extLst>
      <p:ext uri="{BB962C8B-B14F-4D97-AF65-F5344CB8AC3E}">
        <p14:creationId xmlns:p14="http://schemas.microsoft.com/office/powerpoint/2010/main" val="2100820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>
            <a:extLst>
              <a:ext uri="{FF2B5EF4-FFF2-40B4-BE49-F238E27FC236}">
                <a16:creationId xmlns:a16="http://schemas.microsoft.com/office/drawing/2014/main" id="{7F8477BF-A00E-4926-BD0B-683BCBA0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Sort-Merge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8BC4BBE-E990-4F52-8483-E23470A74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1993"/>
            <a:ext cx="5611856" cy="2051683"/>
          </a:xfrm>
        </p:spPr>
        <p:txBody>
          <a:bodyPr/>
          <a:lstStyle/>
          <a:p>
            <a:pPr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several merge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passes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are required.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In each pass, contiguous groups of </a:t>
            </a:r>
            <a:r>
              <a:rPr lang="en-US" altLang="en-US" i="1" dirty="0">
                <a:ea typeface="MS PGothic" panose="020B0600070205080204" pitchFamily="34" charset="-128"/>
              </a:rPr>
              <a:t>M </a:t>
            </a:r>
            <a:r>
              <a:rPr lang="en-US" altLang="en-US" dirty="0">
                <a:ea typeface="MS PGothic" panose="020B0600070205080204" pitchFamily="34" charset="-128"/>
              </a:rPr>
              <a:t>- 1 runs are merged. 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A pass reduces the number of runs by a factor of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-1, and creates runs longer by the same factor. </a:t>
            </a:r>
          </a:p>
          <a:p>
            <a:pPr lvl="2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E.g.  If M=11, and there are 90 runs, one pass reduces the number of runs to 9, each 10 times the size of the initial runs</a:t>
            </a:r>
          </a:p>
          <a:p>
            <a:pPr lvl="1">
              <a:tabLst>
                <a:tab pos="15906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Repeated passes are performed till all runs have been merged into one.</a:t>
            </a:r>
          </a:p>
        </p:txBody>
      </p:sp>
    </p:spTree>
    <p:extLst>
      <p:ext uri="{BB962C8B-B14F-4D97-AF65-F5344CB8AC3E}">
        <p14:creationId xmlns:p14="http://schemas.microsoft.com/office/powerpoint/2010/main" val="129544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918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1026">
            <a:extLst>
              <a:ext uri="{FF2B5EF4-FFF2-40B4-BE49-F238E27FC236}">
                <a16:creationId xmlns:a16="http://schemas.microsoft.com/office/drawing/2014/main" id="{DFC73E65-9AFD-4ECD-9AF3-77E9B19EF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6083" name="Rectangle 1027">
            <a:extLst>
              <a:ext uri="{FF2B5EF4-FFF2-40B4-BE49-F238E27FC236}">
                <a16:creationId xmlns:a16="http://schemas.microsoft.com/office/drawing/2014/main" id="{DE302D56-8B04-422C-8D1F-3315935AF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2969"/>
            <a:ext cx="5632881" cy="31615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analysis: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1  block per run leads to too many seeks during merge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 use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b</a:t>
            </a:r>
            <a:r>
              <a:rPr lang="en-US" altLang="en-US" dirty="0">
                <a:ea typeface="MS PGothic" panose="020B0600070205080204" pitchFamily="34" charset="-128"/>
              </a:rPr>
              <a:t> buffer blocks per run</a:t>
            </a:r>
            <a:endParaRPr lang="en-US" altLang="en-US" baseline="-25000" dirty="0">
              <a:ea typeface="MS PGothic" panose="020B0600070205080204" pitchFamily="34" charset="-128"/>
            </a:endParaRPr>
          </a:p>
          <a:p>
            <a:pPr lvl="3">
              <a:lnSpc>
                <a:spcPct val="90000"/>
              </a:lnSpc>
              <a:buFont typeface="Times New Roman" panose="02020603050405020304" pitchFamily="18" charset="0"/>
              <a:buNone/>
            </a:pPr>
            <a:r>
              <a:rPr lang="en-US" altLang="en-US" dirty="0">
                <a:ea typeface="MS PGothic" panose="020B0600070205080204" pitchFamily="34" charset="-128"/>
                <a:sym typeface="Wingdings" panose="05000000000000000000" pitchFamily="2" charset="2"/>
              </a:rPr>
              <a:t>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read/write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blocks at a time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merge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M/b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–1 runs in one pass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Total number of merge passes required: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Block transfers for initial run creation as well as in each pass is 2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final pass, we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count write cost 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we ignore final write cost for all operations since the output of an operation may be sent to the parent operation without being written to disk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Thus total number of block transfers for external sorting: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( 2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log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M/bb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+ 1) 	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Seeks: next slide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264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>
            <a:extLst>
              <a:ext uri="{FF2B5EF4-FFF2-40B4-BE49-F238E27FC236}">
                <a16:creationId xmlns:a16="http://schemas.microsoft.com/office/drawing/2014/main" id="{37F47688-C60A-4B93-A080-91044678D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External Merge Sort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0ABE10F-E8EA-413F-AB31-270B5A8638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1993"/>
            <a:ext cx="5327828" cy="237653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Cost of seeks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During run generation: one seek to read each run and one seek to write each run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During the merge phase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Need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 for each merge pass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except the final one which does not require a write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number of seeks: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(</a:t>
            </a:r>
            <a:r>
              <a:rPr lang="en-US" altLang="en-US" i="1" dirty="0">
                <a:ea typeface="MS PGothic" panose="020B0600070205080204" pitchFamily="34" charset="-128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M)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-1)</a:t>
            </a:r>
          </a:p>
        </p:txBody>
      </p:sp>
    </p:spTree>
    <p:extLst>
      <p:ext uri="{BB962C8B-B14F-4D97-AF65-F5344CB8AC3E}">
        <p14:creationId xmlns:p14="http://schemas.microsoft.com/office/powerpoint/2010/main" val="1656912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</p:txBody>
      </p:sp>
    </p:spTree>
    <p:extLst>
      <p:ext uri="{BB962C8B-B14F-4D97-AF65-F5344CB8AC3E}">
        <p14:creationId xmlns:p14="http://schemas.microsoft.com/office/powerpoint/2010/main" val="398620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2315832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57CDEC3-6BD7-4F5B-9D23-EF0F2519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91C2E64-0FB9-436E-9F23-CCE048FE2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5848" y="873919"/>
            <a:ext cx="5675834" cy="390286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</a:t>
            </a:r>
            <a:r>
              <a:rPr lang="en-US" altLang="en-US" sz="1500" i="1" dirty="0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transfers, plus  </a:t>
            </a:r>
            <a:r>
              <a:rPr lang="en-US" altLang="en-US" sz="1500" i="1" dirty="0" err="1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</a:t>
            </a:r>
            <a:endParaRPr lang="en-US" altLang="en-US" sz="12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and 2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  <p:extLst>
      <p:ext uri="{BB962C8B-B14F-4D97-AF65-F5344CB8AC3E}">
        <p14:creationId xmlns:p14="http://schemas.microsoft.com/office/powerpoint/2010/main" val="2287500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>
            <a:extLst>
              <a:ext uri="{FF2B5EF4-FFF2-40B4-BE49-F238E27FC236}">
                <a16:creationId xmlns:a16="http://schemas.microsoft.com/office/drawing/2014/main" id="{DE19C081-1E63-4543-8D37-D34F578D9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Block Nested-Loop Join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271E85F-D50F-4FAC-81D5-291C4D3EA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4358"/>
            <a:ext cx="5095578" cy="2394581"/>
          </a:xfrm>
        </p:spPr>
        <p:txBody>
          <a:bodyPr/>
          <a:lstStyle/>
          <a:p>
            <a:pPr>
              <a:tabLst>
                <a:tab pos="303610" algn="l"/>
                <a:tab pos="595313" algn="l"/>
                <a:tab pos="898922" algn="l"/>
                <a:tab pos="1158479" algn="l"/>
                <a:tab pos="141803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Variant of nested-loop join in which every block of inner relation is paired with every block of outer relation.</a:t>
            </a:r>
          </a:p>
          <a:p>
            <a:pPr>
              <a:buNone/>
              <a:tabLst>
                <a:tab pos="303610" algn="l"/>
                <a:tab pos="595313" algn="l"/>
                <a:tab pos="898922" algn="l"/>
                <a:tab pos="1158479" algn="l"/>
                <a:tab pos="141803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b="1" dirty="0">
                <a:ea typeface="MS PGothic" panose="020B0600070205080204" pitchFamily="34" charset="-128"/>
              </a:rPr>
              <a:t>for each </a:t>
            </a:r>
            <a:r>
              <a:rPr lang="en-US" altLang="en-US" dirty="0">
                <a:ea typeface="MS PGothic" panose="020B0600070205080204" pitchFamily="34" charset="-128"/>
              </a:rPr>
              <a:t>block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of</a:t>
            </a:r>
            <a:r>
              <a:rPr lang="en-US" altLang="en-US" b="1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for each</a:t>
            </a:r>
            <a:r>
              <a:rPr lang="en-US" altLang="en-US" dirty="0">
                <a:ea typeface="MS PGothic" panose="020B0600070205080204" pitchFamily="34" charset="-128"/>
              </a:rPr>
              <a:t> block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</a:rPr>
              <a:t> of </a:t>
            </a:r>
            <a:r>
              <a:rPr lang="en-US" altLang="en-US" b="1" i="1" dirty="0">
                <a:ea typeface="MS PGothic" panose="020B0600070205080204" pitchFamily="34" charset="-128"/>
              </a:rPr>
              <a:t>s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for each</a:t>
            </a:r>
            <a:r>
              <a:rPr lang="en-US" altLang="en-US" dirty="0">
                <a:ea typeface="MS PGothic" panose="020B0600070205080204" pitchFamily="34" charset="-128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 </a:t>
            </a:r>
            <a:r>
              <a:rPr lang="en-US" altLang="en-US" b="1" baseline="-25000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for each </a:t>
            </a:r>
            <a:r>
              <a:rPr lang="en-US" altLang="en-US" dirty="0">
                <a:ea typeface="MS PGothic" panose="020B0600070205080204" pitchFamily="34" charset="-128"/>
              </a:rPr>
              <a:t>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do begin</a:t>
            </a:r>
            <a:br>
              <a:rPr lang="en-US" altLang="en-US" b="1" dirty="0">
                <a:ea typeface="MS PGothic" panose="020B0600070205080204" pitchFamily="34" charset="-128"/>
              </a:rPr>
            </a:br>
            <a:r>
              <a:rPr lang="en-US" altLang="en-US" b="1" dirty="0">
                <a:ea typeface="MS PGothic" panose="020B0600070205080204" pitchFamily="34" charset="-128"/>
              </a:rPr>
              <a:t>					</a:t>
            </a:r>
            <a:r>
              <a:rPr lang="en-US" altLang="en-US" dirty="0">
                <a:ea typeface="MS PGothic" panose="020B0600070205080204" pitchFamily="34" charset="-128"/>
              </a:rPr>
              <a:t>Check if 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) </a:t>
            </a:r>
            <a:r>
              <a:rPr lang="en-US" altLang="en-US" dirty="0">
                <a:ea typeface="MS PGothic" panose="020B0600070205080204" pitchFamily="34" charset="-128"/>
              </a:rPr>
              <a:t>satisfy the join condition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					if they do, add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30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•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the result.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				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end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end</a:t>
            </a:r>
          </a:p>
        </p:txBody>
      </p:sp>
    </p:spTree>
    <p:extLst>
      <p:ext uri="{BB962C8B-B14F-4D97-AF65-F5344CB8AC3E}">
        <p14:creationId xmlns:p14="http://schemas.microsoft.com/office/powerpoint/2010/main" val="3318351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9D3A3C43-4D24-468B-AFB2-2FAEEE455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Block Nested-Loop Join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57E4264-3916-4528-9C49-6A074457E9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73482"/>
            <a:ext cx="5618514" cy="33510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 estimate: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block transfers + 2 *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seeks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block in the inner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is read once for each </a:t>
            </a:r>
            <a:r>
              <a:rPr lang="en-US" altLang="en-US" i="1" dirty="0">
                <a:ea typeface="MS PGothic" panose="020B0600070205080204" pitchFamily="34" charset="-128"/>
              </a:rPr>
              <a:t>block</a:t>
            </a:r>
            <a:r>
              <a:rPr lang="en-US" altLang="en-US" dirty="0">
                <a:ea typeface="MS PGothic" panose="020B0600070205080204" pitchFamily="34" charset="-128"/>
              </a:rPr>
              <a:t> in the outer relation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case: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+ 2 seeks.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Improvements to nested loop and block nested loop algorithms: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 block nested-loop, use </a:t>
            </a:r>
            <a:r>
              <a:rPr lang="en-US" altLang="en-US" i="1" dirty="0">
                <a:ea typeface="MS PGothic" panose="020B0600070205080204" pitchFamily="34" charset="-128"/>
              </a:rPr>
              <a:t>M — </a:t>
            </a:r>
            <a:r>
              <a:rPr lang="en-US" altLang="en-US" dirty="0">
                <a:ea typeface="MS PGothic" panose="020B0600070205080204" pitchFamily="34" charset="-128"/>
              </a:rPr>
              <a:t>2 disk blocks as blocking unit for outer relations, where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= memory size in blocks; use remaining two blocks to buffer inner relation and output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 Cost =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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              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(M-2)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attribute forms a key or inner relation, stop inner loop on first match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Scan inner loop forward and backward alternately, to make use of the blocks remaining in buffer (with LRU replacement)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Use index on inner relation if available (next slide)</a:t>
            </a:r>
          </a:p>
        </p:txBody>
      </p:sp>
    </p:spTree>
    <p:extLst>
      <p:ext uri="{BB962C8B-B14F-4D97-AF65-F5344CB8AC3E}">
        <p14:creationId xmlns:p14="http://schemas.microsoft.com/office/powerpoint/2010/main" val="195808059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3223895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E260B1DB-F028-424C-8475-29B2DDDA2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Nested-Loop Join Costs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CE07011-A9E6-40D9-A07C-CCA35253E4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38940"/>
            <a:ext cx="5706824" cy="348533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Compute </a:t>
            </a:r>
            <a:r>
              <a:rPr lang="en-US" altLang="en-US" i="1" dirty="0">
                <a:ea typeface="MS PGothic" panose="020B0600070205080204" pitchFamily="34" charset="-128"/>
              </a:rPr>
              <a:t>student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takes, </a:t>
            </a:r>
            <a:r>
              <a:rPr lang="en-US" altLang="en-US" dirty="0">
                <a:ea typeface="MS PGothic" panose="020B0600070205080204" pitchFamily="34" charset="-128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as the outer relation.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Let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 have a primary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attribute </a:t>
            </a:r>
            <a:r>
              <a:rPr lang="en-US" altLang="en-US" i="1" dirty="0">
                <a:ea typeface="MS PGothic" panose="020B0600070205080204" pitchFamily="34" charset="-128"/>
              </a:rPr>
              <a:t>ID, </a:t>
            </a:r>
            <a:r>
              <a:rPr lang="en-US" altLang="en-US" dirty="0">
                <a:ea typeface="MS PGothic" panose="020B0600070205080204" pitchFamily="34" charset="-128"/>
              </a:rPr>
              <a:t>which contains 20 entries in each index node.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Since</a:t>
            </a:r>
            <a:r>
              <a:rPr lang="en-US" altLang="en-US" i="1" dirty="0">
                <a:ea typeface="MS PGothic" panose="020B0600070205080204" pitchFamily="34" charset="-128"/>
              </a:rPr>
              <a:t> takes </a:t>
            </a:r>
            <a:r>
              <a:rPr lang="en-US" altLang="en-US" dirty="0">
                <a:ea typeface="MS PGothic" panose="020B0600070205080204" pitchFamily="34" charset="-128"/>
              </a:rPr>
              <a:t>has 10,000 tuples, the height of the tree is 4, and one more access is needed to find the actual data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 has 5000 tuples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Cost of block nested loops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400*100 + 100 =  40,100 block transfers + 2 * 100 = 200 seeks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assuming worst case memory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may be significantly less with more memory</a:t>
            </a:r>
          </a:p>
          <a:p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Cost of indexed nested loops join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100 + 5000 * 5 = 25,100  block transfers and seeks.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CPU cost likely to be less than that for block nested loops join </a:t>
            </a:r>
          </a:p>
        </p:txBody>
      </p:sp>
    </p:spTree>
    <p:extLst>
      <p:ext uri="{BB962C8B-B14F-4D97-AF65-F5344CB8AC3E}">
        <p14:creationId xmlns:p14="http://schemas.microsoft.com/office/powerpoint/2010/main" val="357650028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4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111111"/>
                </a:solidFill>
                <a:latin typeface="Amazon Ember" charset="0"/>
              </a:rPr>
              <a:t>Database Systems: The Complete Book (2nd Edition)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2nd Edition</a:t>
            </a:r>
            <a:endParaRPr lang="en-US" sz="1100" b="1" dirty="0">
              <a:solidFill>
                <a:srgbClr val="111111"/>
              </a:solidFill>
              <a:latin typeface="Amazon Ember" charset="0"/>
            </a:endParaRPr>
          </a:p>
          <a:p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by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4"/>
              </a:rPr>
              <a:t>Hector Garcia-Molina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5"/>
              </a:rPr>
              <a:t>Jeffrey D. Ullman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(Author), </a:t>
            </a:r>
            <a:r>
              <a:rPr lang="en-US" sz="1100" dirty="0">
                <a:solidFill>
                  <a:srgbClr val="0066C0"/>
                </a:solidFill>
                <a:latin typeface="Amazon Ember" charset="0"/>
                <a:hlinkClick r:id="rId6"/>
              </a:rPr>
              <a:t>Jennifer Widom</a:t>
            </a:r>
            <a:r>
              <a:rPr lang="en-US" sz="1100" dirty="0">
                <a:solidFill>
                  <a:srgbClr val="111111"/>
                </a:solidFill>
                <a:latin typeface="Amazon Ember" charset="0"/>
              </a:rPr>
              <a:t> </a:t>
            </a:r>
            <a:r>
              <a:rPr lang="en-US" sz="1100" dirty="0">
                <a:solidFill>
                  <a:srgbClr val="555555"/>
                </a:solidFill>
                <a:latin typeface="Amazon Ember" charset="0"/>
              </a:rPr>
              <a:t>(Author)</a:t>
            </a:r>
            <a:endParaRPr lang="en-US" sz="1100" b="0" i="0" dirty="0">
              <a:solidFill>
                <a:srgbClr val="111111"/>
              </a:solidFill>
              <a:effectLst/>
              <a:latin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60932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1104941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4971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150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964131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306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51962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1026">
            <a:extLst>
              <a:ext uri="{FF2B5EF4-FFF2-40B4-BE49-F238E27FC236}">
                <a16:creationId xmlns:a16="http://schemas.microsoft.com/office/drawing/2014/main" id="{D42B7FD4-42ED-4237-9DF2-52B0BDCA6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Handling of Overflows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EF56256C-BEFD-49B6-B765-56D6118FEC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40190"/>
            <a:ext cx="5726099" cy="366692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Partitioning is said to be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skewed</a:t>
            </a:r>
            <a:r>
              <a:rPr lang="en-US" altLang="en-US" dirty="0">
                <a:ea typeface="MS PGothic" panose="020B0600070205080204" pitchFamily="34" charset="-128"/>
              </a:rPr>
              <a:t> if some partitions have significantly more tuples than some others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Hash-table overflow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occurs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if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does not fit in memory.  Reasons could be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Many tuples in s with same value for join attributes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Bad hash function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resolution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can be done in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is further partitioned using different hash function.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must be similarly partitioned.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Overflow avoidance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performs partitioning carefully to avoid overflows during build phase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partition build relation into many partitions, then combine them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Both approaches fail with large numbers of duplicates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Fallback option: use block nested loops join on overflowed  partitions</a:t>
            </a:r>
          </a:p>
        </p:txBody>
      </p:sp>
    </p:spTree>
    <p:extLst>
      <p:ext uri="{BB962C8B-B14F-4D97-AF65-F5344CB8AC3E}">
        <p14:creationId xmlns:p14="http://schemas.microsoft.com/office/powerpoint/2010/main" val="1235859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D3F5826D-9034-43DA-8D33-561C15508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Cost of Hash-Join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112729D-780E-4613-BAB2-2D6AD9A425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926137"/>
            <a:ext cx="5646197" cy="3044288"/>
          </a:xfrm>
        </p:spPr>
        <p:txBody>
          <a:bodyPr/>
          <a:lstStyle/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If recursive partitioning is not required: cost of hash join is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3(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)</a:t>
            </a:r>
            <a:r>
              <a:rPr lang="en-US" altLang="en-US" dirty="0">
                <a:ea typeface="MS PGothic" panose="020B0600070205080204" pitchFamily="34" charset="-128"/>
              </a:rPr>
              <a:t> +4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2(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recursive partitioning required: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number of passes required for partitioning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build relation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 less than M blocks per partition is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best to choose the smaller relation as the build relation.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Total cost estimate is: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dirty="0">
                <a:ea typeface="MS PGothic" panose="020B0600070205080204" pitchFamily="34" charset="-128"/>
              </a:rPr>
              <a:t>2</a:t>
            </a:r>
            <a:r>
              <a:rPr lang="en-US" altLang="en-US" i="1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)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+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2(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)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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/bb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–1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  seeks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entire build input can be kept in main memory no partitioning is required</a:t>
            </a:r>
          </a:p>
          <a:p>
            <a:pPr lvl="1">
              <a:tabLst>
                <a:tab pos="2359819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Cost estimate goes down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4897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>
            <a:extLst>
              <a:ext uri="{FF2B5EF4-FFF2-40B4-BE49-F238E27FC236}">
                <a16:creationId xmlns:a16="http://schemas.microsoft.com/office/drawing/2014/main" id="{3013F738-F002-4DED-94F4-70D33E2E2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Example of Cost of Hash-Join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A1131E9-EC56-4C6B-87F1-FD17ADD65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5257" y="1240956"/>
            <a:ext cx="5292875" cy="227828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Assume that memory size is 20 blocks</a:t>
            </a:r>
          </a:p>
          <a:p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</a:rPr>
              <a:t>= 100 and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= 400.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instructor </a:t>
            </a:r>
            <a:r>
              <a:rPr lang="en-US" altLang="en-US" dirty="0">
                <a:ea typeface="MS PGothic" panose="020B0600070205080204" pitchFamily="34" charset="-128"/>
              </a:rPr>
              <a:t>is to be used as build input.  Partition it into five partitions, each of size 20 blocks.  This partitioning can be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Similarly, partition </a:t>
            </a:r>
            <a:r>
              <a:rPr lang="en-US" altLang="en-US" i="1" dirty="0">
                <a:ea typeface="MS PGothic" panose="020B0600070205080204" pitchFamily="34" charset="-128"/>
              </a:rPr>
              <a:t>teaches</a:t>
            </a:r>
            <a:r>
              <a:rPr lang="en-US" altLang="en-US" dirty="0">
                <a:ea typeface="MS PGothic" panose="020B0600070205080204" pitchFamily="34" charset="-128"/>
              </a:rPr>
              <a:t> into five </a:t>
            </a:r>
            <a:r>
              <a:rPr lang="en-US" altLang="en-US" dirty="0" err="1">
                <a:ea typeface="MS PGothic" panose="020B0600070205080204" pitchFamily="34" charset="-128"/>
              </a:rPr>
              <a:t>partitions,each</a:t>
            </a:r>
            <a:r>
              <a:rPr lang="en-US" altLang="en-US" dirty="0">
                <a:ea typeface="MS PGothic" panose="020B0600070205080204" pitchFamily="34" charset="-128"/>
              </a:rPr>
              <a:t> of size 80.  This is also done in one pass.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Therefore total cost, ignoring cost of writing partially filled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3(100 + 400) = 1500 block transfers  +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2(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100/3 + 400/3) = 336 seeks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14351E07-3738-482B-B521-1C6D9BF59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509" y="870084"/>
            <a:ext cx="2077941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0" lang="en-IN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⨝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158465224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>
            <a:extLst>
              <a:ext uri="{FF2B5EF4-FFF2-40B4-BE49-F238E27FC236}">
                <a16:creationId xmlns:a16="http://schemas.microsoft.com/office/drawing/2014/main" id="{DDC0045B-05CB-448A-B00C-FADF80215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Hybrid Hash–Join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1F033D1-A316-4E96-9B57-092AD7F8B1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321" y="920090"/>
            <a:ext cx="5675045" cy="40259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Useful when memory sized are relatively large, and the build input is bigger than memory.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Main feature of hybrid hash join:</a:t>
            </a:r>
          </a:p>
          <a:p>
            <a:pPr>
              <a:lnSpc>
                <a:spcPct val="90000"/>
              </a:lnSpc>
              <a:buFont typeface="Monotype Sorts" pitchFamily="-65" charset="2"/>
              <a:buNone/>
            </a:pPr>
            <a:r>
              <a:rPr lang="en-US" altLang="en-US" b="1" dirty="0">
                <a:ea typeface="MS PGothic" panose="020B0600070205080204" pitchFamily="34" charset="-128"/>
              </a:rPr>
              <a:t>      Keep the first partition of the build relation in memory.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 With memory size of 25 blocks, </a:t>
            </a:r>
            <a:r>
              <a:rPr lang="en-US" altLang="en-US" i="1" dirty="0">
                <a:ea typeface="MS PGothic" panose="020B0600070205080204" pitchFamily="34" charset="-128"/>
              </a:rPr>
              <a:t>instructor </a:t>
            </a:r>
            <a:r>
              <a:rPr lang="en-US" altLang="en-US" dirty="0">
                <a:ea typeface="MS PGothic" panose="020B0600070205080204" pitchFamily="34" charset="-128"/>
              </a:rPr>
              <a:t>can be partitioned into five partitions, each of size 20 blocks.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Division of memory: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The first partition occupies 20 blocks of memory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1 block is used for input, and 1 block each for buffering the other 4 partitions.</a:t>
            </a:r>
          </a:p>
          <a:p>
            <a:pPr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</a:rPr>
              <a:t>teaches </a:t>
            </a:r>
            <a:r>
              <a:rPr lang="en-US" altLang="en-US" dirty="0">
                <a:ea typeface="MS PGothic" panose="020B0600070205080204" pitchFamily="34" charset="-128"/>
              </a:rPr>
              <a:t>is similarly partitioned into five partitions each of size 80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the first is used right away for probing, instead of being written out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3(80 + 320) + 20 +80 = 1300 block transfers for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hybrid hash join, instead of 1500 with plain hash-join.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Hybrid hash-join most useful if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&gt;&gt; </a:t>
            </a:r>
          </a:p>
        </p:txBody>
      </p:sp>
      <p:graphicFrame>
        <p:nvGraphicFramePr>
          <p:cNvPr id="84996" name="Object 2">
            <a:extLst>
              <a:ext uri="{FF2B5EF4-FFF2-40B4-BE49-F238E27FC236}">
                <a16:creationId xmlns:a16="http://schemas.microsoft.com/office/drawing/2014/main" id="{3BBAB7CC-4A49-4D8F-B055-0B95E76012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7633" y="4262685"/>
          <a:ext cx="379809" cy="301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4" imgW="431613" imgH="342751" progId="Equation.3">
                  <p:embed/>
                </p:oleObj>
              </mc:Choice>
              <mc:Fallback>
                <p:oleObj name="Equation" r:id="rId4" imgW="431613" imgH="342751" progId="Equation.3">
                  <p:embed/>
                  <p:pic>
                    <p:nvPicPr>
                      <p:cNvPr id="84996" name="Object 2">
                        <a:extLst>
                          <a:ext uri="{FF2B5EF4-FFF2-40B4-BE49-F238E27FC236}">
                            <a16:creationId xmlns:a16="http://schemas.microsoft.com/office/drawing/2014/main" id="{3BBAB7CC-4A49-4D8F-B055-0B95E76012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7633" y="4262685"/>
                        <a:ext cx="379809" cy="301229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28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900410854"/>
      </p:ext>
    </p:extLst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4A8C7246-B5CA-4016-A4F1-92AB9F443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Complex Joins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157C20A5-724E-4FAD-A218-59AA7A201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3" y="892407"/>
            <a:ext cx="5727239" cy="3251833"/>
          </a:xfrm>
        </p:spPr>
        <p:txBody>
          <a:bodyPr/>
          <a:lstStyle/>
          <a:p>
            <a:pPr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Join with a conjunctive condition:</a:t>
            </a:r>
          </a:p>
          <a:p>
            <a:pPr>
              <a:buNone/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		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2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...  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Either use nested loops/block nested loops, or</a:t>
            </a: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Compute the result of one of the simpler joins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2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final result comprises those tuples in the intermediate result that satisfy the remaining conditions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–1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+1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. . .  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Join with a disjunctive condition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		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 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...  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Either use nested loops/block nested loops, or</a:t>
            </a:r>
          </a:p>
          <a:p>
            <a:pPr lvl="1">
              <a:tabLst>
                <a:tab pos="2272904" algn="ctr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Compute as the union of the records in individual joins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s:</a:t>
            </a:r>
          </a:p>
          <a:p>
            <a:pPr lvl="1">
              <a:buNone/>
              <a:tabLst>
                <a:tab pos="2272904" algn="ctr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		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46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 . . .  (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IN" altLang="en-US" dirty="0">
                <a:ea typeface="MS PGothic" panose="020B0600070205080204" pitchFamily="34" charset="-128"/>
              </a:rPr>
              <a:t>⨝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46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 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s) 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 lvl="1">
              <a:buNone/>
              <a:tabLst>
                <a:tab pos="2272904" algn="ctr"/>
              </a:tabLst>
            </a:pPr>
            <a:endParaRPr lang="en-US" altLang="en-US" i="1" baseline="-25000" dirty="0">
              <a:ea typeface="MS PGothic" panose="020B0600070205080204" pitchFamily="34" charset="-128"/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659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825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4960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3829643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837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885307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708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336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64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193" y="865774"/>
            <a:ext cx="5599590" cy="22113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Blocking operations</a:t>
            </a:r>
            <a:r>
              <a:rPr lang="en-IN" dirty="0"/>
              <a:t>:  cannot generate any output until all input is consumed</a:t>
            </a:r>
          </a:p>
          <a:p>
            <a:pPr lvl="1"/>
            <a:r>
              <a:rPr lang="en-IN" dirty="0"/>
              <a:t>E.g., sorting, aggregation, …</a:t>
            </a:r>
          </a:p>
          <a:p>
            <a:r>
              <a:rPr lang="en-IN" dirty="0"/>
              <a:t>But can often consume inputs from a pipeline, or produce outputs to a pipeline</a:t>
            </a:r>
          </a:p>
          <a:p>
            <a:r>
              <a:rPr lang="en-IN" dirty="0"/>
              <a:t>Key idea: blocking operations often have two </a:t>
            </a:r>
            <a:r>
              <a:rPr lang="en-IN" dirty="0" err="1"/>
              <a:t>suboperations</a:t>
            </a:r>
            <a:endParaRPr lang="en-IN" dirty="0"/>
          </a:p>
          <a:p>
            <a:pPr lvl="1"/>
            <a:r>
              <a:rPr lang="en-IN" dirty="0"/>
              <a:t>E.g., for sort:  run generation and merge</a:t>
            </a:r>
          </a:p>
          <a:p>
            <a:pPr lvl="1"/>
            <a:r>
              <a:rPr lang="en-IN" dirty="0"/>
              <a:t>For hash join:  partitioning and build-probe </a:t>
            </a:r>
          </a:p>
          <a:p>
            <a:r>
              <a:rPr lang="en-IN" dirty="0"/>
              <a:t>Treat them as separate operations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6989" y="3282466"/>
            <a:ext cx="4110023" cy="11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Parsing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200" i="1" dirty="0">
                <a:solidFill>
                  <a:schemeClr val="bg1"/>
                </a:solidFill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349690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7BB-005A-414E-95FD-9FBD5D4B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Pipeline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9A331-FE07-421E-AA36-4BBCD21C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510" y="917113"/>
            <a:ext cx="5369672" cy="93274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Pipeline stages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All operations in a stage run concurrently</a:t>
            </a:r>
          </a:p>
          <a:p>
            <a:pPr lvl="1"/>
            <a:r>
              <a:rPr lang="en-IN" dirty="0"/>
              <a:t>A stage can start only after preceding stages have completed execution</a:t>
            </a:r>
          </a:p>
          <a:p>
            <a:pPr marL="3429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C6A83B-19D2-4A6B-A8EC-CF6B2DB8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057" y="2012272"/>
            <a:ext cx="3647758" cy="9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19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81D62DB0-FA7D-4320-942D-5D69C79A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160299"/>
            <a:ext cx="6057900" cy="435268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Algorithms for Pipelining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F2384CE1-2EEE-4754-BAF9-8380C7873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8" y="886799"/>
            <a:ext cx="5529154" cy="35586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Some algorithms are not able to output results even as they get input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merge join, or hash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intermediate results written to disk and then read back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Algorithm variants to generate (at least some) results on the fly, as input tuples are read 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hybrid hash join generates output tuples even as probe relation tuples in the in-memory partition (partition 0) are read in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Double-pipelined join technique</a:t>
            </a:r>
            <a:r>
              <a:rPr lang="en-US" altLang="en-US" dirty="0">
                <a:ea typeface="MS PGothic" panose="020B0600070205080204" pitchFamily="34" charset="-128"/>
              </a:rPr>
              <a:t>: Hybrid hash join, modified to buffer partition 0 tuples of both relations in-memory, reading them as they become available, and output results of any matches between partition 0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When a new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 is found, match it with existing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tuples, output matches, and save it in r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Symmetrically for s</a:t>
            </a:r>
            <a:r>
              <a:rPr lang="en-US" altLang="en-US" baseline="-25000" dirty="0">
                <a:ea typeface="MS PGothic" panose="020B0600070205080204" pitchFamily="34" charset="-128"/>
              </a:rPr>
              <a:t>0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</p:txBody>
      </p:sp>
    </p:spTree>
    <p:extLst>
      <p:ext uri="{BB962C8B-B14F-4D97-AF65-F5344CB8AC3E}">
        <p14:creationId xmlns:p14="http://schemas.microsoft.com/office/powerpoint/2010/main" val="16102272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4B2D-71FF-4A45-8AA5-5331C99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Pipelining for Continuous-Stream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3B42-5FCE-49D9-8621-E31C6036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2167" y="908089"/>
            <a:ext cx="5657414" cy="2674316"/>
          </a:xfrm>
        </p:spPr>
        <p:txBody>
          <a:bodyPr/>
          <a:lstStyle/>
          <a:p>
            <a:r>
              <a:rPr lang="en-IN" b="1" dirty="0"/>
              <a:t>Data </a:t>
            </a:r>
            <a:r>
              <a:rPr lang="en-IN" b="1" dirty="0">
                <a:solidFill>
                  <a:srgbClr val="002060"/>
                </a:solidFill>
              </a:rPr>
              <a:t>streams</a:t>
            </a:r>
          </a:p>
          <a:p>
            <a:pPr lvl="1"/>
            <a:r>
              <a:rPr lang="en-IN" dirty="0"/>
              <a:t>Data entering database in a continuous manner</a:t>
            </a:r>
          </a:p>
          <a:p>
            <a:pPr lvl="1"/>
            <a:r>
              <a:rPr lang="en-IN" dirty="0"/>
              <a:t>E.g.,  Sensor networks, user clicks, …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</a:p>
          <a:p>
            <a:pPr lvl="1"/>
            <a:r>
              <a:rPr lang="en-IN" dirty="0"/>
              <a:t>Results get updated as streaming data enters the database</a:t>
            </a:r>
          </a:p>
          <a:p>
            <a:pPr lvl="1"/>
            <a:r>
              <a:rPr lang="en-IN" dirty="0"/>
              <a:t>Aggregation on windows is often used</a:t>
            </a:r>
          </a:p>
          <a:p>
            <a:pPr lvl="2"/>
            <a:r>
              <a:rPr lang="en-IN" dirty="0"/>
              <a:t>E.g., </a:t>
            </a:r>
            <a:r>
              <a:rPr lang="en-IN" b="1" dirty="0">
                <a:solidFill>
                  <a:srgbClr val="002060"/>
                </a:solidFill>
              </a:rPr>
              <a:t>tumbling windows </a:t>
            </a:r>
            <a:r>
              <a:rPr lang="en-IN" dirty="0"/>
              <a:t>divide time into units, e.g., hours, minutes</a:t>
            </a:r>
          </a:p>
          <a:p>
            <a:r>
              <a:rPr lang="en-IN" dirty="0"/>
              <a:t>Need to use pipelined processing algorithms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used to infer when all data for a window has been received</a:t>
            </a:r>
          </a:p>
        </p:txBody>
      </p:sp>
    </p:spTree>
    <p:extLst>
      <p:ext uri="{BB962C8B-B14F-4D97-AF65-F5344CB8AC3E}">
        <p14:creationId xmlns:p14="http://schemas.microsoft.com/office/powerpoint/2010/main" val="265008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5D2-5705-42BB-BF22-E8D0AFA5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Cache Conscious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8705-5571-4565-8D33-7139B60F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510" y="826873"/>
            <a:ext cx="5592931" cy="3847396"/>
          </a:xfrm>
        </p:spPr>
        <p:txBody>
          <a:bodyPr/>
          <a:lstStyle/>
          <a:p>
            <a:r>
              <a:rPr lang="en-IN" dirty="0"/>
              <a:t>Goal: minimize cache misses, make best use of data fetched into the cache as part of a cache line</a:t>
            </a:r>
          </a:p>
          <a:p>
            <a:r>
              <a:rPr lang="en-IN" dirty="0"/>
              <a:t>For sorting:</a:t>
            </a:r>
          </a:p>
          <a:p>
            <a:pPr lvl="1"/>
            <a:r>
              <a:rPr lang="en-IN" dirty="0"/>
              <a:t>Use runs that are as large as L3 cache (a few megabytes) to avoid cache misses during sorting of a run</a:t>
            </a:r>
          </a:p>
          <a:p>
            <a:pPr lvl="1"/>
            <a:r>
              <a:rPr lang="en-IN" dirty="0"/>
              <a:t>Then merge runs as usual in merge-sort</a:t>
            </a:r>
          </a:p>
          <a:p>
            <a:r>
              <a:rPr lang="en-IN" dirty="0"/>
              <a:t>For hash-join</a:t>
            </a:r>
          </a:p>
          <a:p>
            <a:pPr lvl="1"/>
            <a:r>
              <a:rPr lang="en-IN" dirty="0"/>
              <a:t>First create partitions such that </a:t>
            </a:r>
            <a:r>
              <a:rPr lang="en-IN" dirty="0" err="1"/>
              <a:t>build+probe</a:t>
            </a:r>
            <a:r>
              <a:rPr lang="en-IN" dirty="0"/>
              <a:t> partitions fit in memory</a:t>
            </a:r>
          </a:p>
          <a:p>
            <a:pPr lvl="1"/>
            <a:r>
              <a:rPr lang="en-IN" dirty="0"/>
              <a:t>Then </a:t>
            </a:r>
            <a:r>
              <a:rPr lang="en-IN" dirty="0" err="1"/>
              <a:t>subpartition</a:t>
            </a:r>
            <a:r>
              <a:rPr lang="en-IN" dirty="0"/>
              <a:t> further </a:t>
            </a:r>
            <a:r>
              <a:rPr lang="en-IN" dirty="0" err="1"/>
              <a:t>s.t.</a:t>
            </a:r>
            <a:r>
              <a:rPr lang="en-IN" dirty="0"/>
              <a:t> build </a:t>
            </a:r>
            <a:r>
              <a:rPr lang="en-IN" dirty="0" err="1"/>
              <a:t>subpartition+index</a:t>
            </a:r>
            <a:r>
              <a:rPr lang="en-IN" dirty="0"/>
              <a:t> fits in L3 cache</a:t>
            </a:r>
          </a:p>
          <a:p>
            <a:pPr lvl="2"/>
            <a:r>
              <a:rPr lang="en-IN" dirty="0"/>
              <a:t>Speeds up probe phase significantly by avoiding cache misses</a:t>
            </a:r>
          </a:p>
          <a:p>
            <a:r>
              <a:rPr lang="en-IN" dirty="0"/>
              <a:t>Lay out attributes of tuples to maximize cache usage</a:t>
            </a:r>
          </a:p>
          <a:p>
            <a:pPr lvl="1"/>
            <a:r>
              <a:rPr lang="en-IN" dirty="0"/>
              <a:t>Attributes that are often accessed together should be stored adjacent to each other</a:t>
            </a:r>
          </a:p>
          <a:p>
            <a:r>
              <a:rPr lang="en-IN" dirty="0"/>
              <a:t>Use multiple threads for parallel query processing</a:t>
            </a:r>
          </a:p>
          <a:p>
            <a:pPr lvl="1"/>
            <a:r>
              <a:rPr lang="en-IN" dirty="0"/>
              <a:t>Cache misses leads to stall of one thread, but others can proceed</a:t>
            </a:r>
          </a:p>
        </p:txBody>
      </p:sp>
    </p:spTree>
    <p:extLst>
      <p:ext uri="{BB962C8B-B14F-4D97-AF65-F5344CB8AC3E}">
        <p14:creationId xmlns:p14="http://schemas.microsoft.com/office/powerpoint/2010/main" val="3377613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15</a:t>
            </a:r>
          </a:p>
        </p:txBody>
      </p:sp>
    </p:spTree>
    <p:extLst>
      <p:ext uri="{BB962C8B-B14F-4D97-AF65-F5344CB8AC3E}">
        <p14:creationId xmlns:p14="http://schemas.microsoft.com/office/powerpoint/2010/main" val="3247941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(http://cs186.wikia.com/wiki/Joins) 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half" idx="1"/>
          </p:nvPr>
        </p:nvSpPr>
        <p:spPr>
          <a:xfrm>
            <a:off x="228600" y="819150"/>
            <a:ext cx="4724400" cy="3696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Hash join uses two stages to accomplish the join. </a:t>
            </a:r>
          </a:p>
          <a:p>
            <a:pPr lvl="1"/>
            <a:r>
              <a:rPr lang="en-US" dirty="0"/>
              <a:t>The initial </a:t>
            </a:r>
            <a:r>
              <a:rPr lang="en-US" b="1" dirty="0"/>
              <a:t>partitioning</a:t>
            </a:r>
            <a:r>
              <a:rPr lang="en-US" dirty="0"/>
              <a:t> phase, </a:t>
            </a:r>
          </a:p>
          <a:p>
            <a:pPr lvl="1"/>
            <a:r>
              <a:rPr lang="en-US" dirty="0"/>
              <a:t>Followed by the </a:t>
            </a:r>
            <a:r>
              <a:rPr lang="en-US" b="1" dirty="0"/>
              <a:t>probing </a:t>
            </a:r>
            <a:r>
              <a:rPr lang="en-US" dirty="0"/>
              <a:t>phase.</a:t>
            </a:r>
          </a:p>
          <a:p>
            <a:r>
              <a:rPr lang="en-US" dirty="0"/>
              <a:t>In the first stage, we hash the two relations into partitions on disk using a hash function that partitions based on the join condition. The relation </a:t>
            </a:r>
            <a:r>
              <a:rPr lang="en-US" i="1" dirty="0"/>
              <a:t>R</a:t>
            </a:r>
            <a:r>
              <a:rPr lang="en-US" dirty="0"/>
              <a:t> gets partitioned into </a:t>
            </a:r>
            <a:r>
              <a:rPr lang="en-US" i="1" dirty="0" err="1"/>
              <a:t>Ri</a:t>
            </a:r>
            <a:r>
              <a:rPr lang="en-US" dirty="0"/>
              <a:t> and the relation </a:t>
            </a:r>
            <a:r>
              <a:rPr lang="en-US" i="1" dirty="0"/>
              <a:t>S</a:t>
            </a:r>
            <a:r>
              <a:rPr lang="en-US" dirty="0"/>
              <a:t> gets partitioned into </a:t>
            </a:r>
            <a:r>
              <a:rPr lang="en-US" i="1" dirty="0"/>
              <a:t>Si</a:t>
            </a:r>
            <a:r>
              <a:rPr lang="en-US" dirty="0"/>
              <a:t>. The diagram on the right demonstrates the first stage of the hash join. We will see that in the second stage, we will match </a:t>
            </a:r>
            <a:r>
              <a:rPr lang="en-US" i="1" dirty="0" err="1"/>
              <a:t>Ri</a:t>
            </a:r>
            <a:r>
              <a:rPr lang="en-US" dirty="0"/>
              <a:t> to </a:t>
            </a:r>
            <a:r>
              <a:rPr lang="en-US" i="1" dirty="0"/>
              <a:t>Si</a:t>
            </a:r>
            <a:r>
              <a:rPr lang="en-US" dirty="0"/>
              <a:t> partitions.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48094"/>
            <a:ext cx="407914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3780"/>
      </p:ext>
    </p:extLst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JOIN (http://cs186.wikia.com/wiki/Joins)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799" y="666750"/>
            <a:ext cx="5428201" cy="29146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819150"/>
            <a:ext cx="3487199" cy="36960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second stage, </a:t>
            </a:r>
          </a:p>
          <a:p>
            <a:r>
              <a:rPr lang="en-US" dirty="0"/>
              <a:t>We use an in-memory hash table to perform the joining.</a:t>
            </a:r>
          </a:p>
          <a:p>
            <a:r>
              <a:rPr lang="en-US" dirty="0"/>
              <a:t>Read in partition </a:t>
            </a:r>
            <a:r>
              <a:rPr lang="en-US" i="1" dirty="0" err="1"/>
              <a:t>Ri</a:t>
            </a:r>
            <a:r>
              <a:rPr lang="en-US" dirty="0"/>
              <a:t> and hash it into the in memory hash table</a:t>
            </a:r>
          </a:p>
          <a:p>
            <a:r>
              <a:rPr lang="en-US" dirty="0"/>
              <a:t>Scan partition </a:t>
            </a:r>
            <a:r>
              <a:rPr lang="en-US" i="1" dirty="0"/>
              <a:t>Si</a:t>
            </a:r>
            <a:r>
              <a:rPr lang="en-US" dirty="0"/>
              <a:t> and probe the in memory hash table for matches. </a:t>
            </a:r>
          </a:p>
          <a:p>
            <a:r>
              <a:rPr lang="en-US" dirty="0"/>
              <a:t>Matches go to the output buffer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6044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101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01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l15">
  <a:themeElements>
    <a:clrScheme name="">
      <a:dk1>
        <a:srgbClr val="005400"/>
      </a:dk1>
      <a:lt1>
        <a:srgbClr val="FFF6E9"/>
      </a:lt1>
      <a:dk2>
        <a:srgbClr val="000000"/>
      </a:dk2>
      <a:lt2>
        <a:srgbClr val="60C900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5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l1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5147</TotalTime>
  <Words>8742</Words>
  <Application>Microsoft Macintosh PowerPoint</Application>
  <PresentationFormat>On-screen Show (16:9)</PresentationFormat>
  <Paragraphs>772</Paragraphs>
  <Slides>96</Slides>
  <Notes>69</Notes>
  <HiddenSlides>4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9" baseType="lpstr">
      <vt:lpstr>Amazon Ember</vt:lpstr>
      <vt:lpstr>Arial</vt:lpstr>
      <vt:lpstr>Book Antiqua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l1011</vt:lpstr>
      <vt:lpstr>l15</vt:lpstr>
      <vt:lpstr>1_l15</vt:lpstr>
      <vt:lpstr>2_l15</vt:lpstr>
      <vt:lpstr>3_l15</vt:lpstr>
      <vt:lpstr>5_db-5-grey</vt:lpstr>
      <vt:lpstr>db</vt:lpstr>
      <vt:lpstr>2_Office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Query Processing Overview</vt:lpstr>
      <vt:lpstr>Query Compilation</vt:lpstr>
      <vt:lpstr>Parsing and Execution</vt:lpstr>
      <vt:lpstr>PowerPoint Presentation</vt:lpstr>
      <vt:lpstr>Grammar/Syntax Diagrams</vt:lpstr>
      <vt:lpstr>Parser</vt:lpstr>
      <vt:lpstr>             Parser</vt:lpstr>
      <vt:lpstr>SQL Parse Tree</vt:lpstr>
      <vt:lpstr>Simple Parsing Example</vt:lpstr>
      <vt:lpstr>Python While Loop Syntax Tree</vt:lpstr>
      <vt:lpstr>PowerPoint Presentation</vt:lpstr>
      <vt:lpstr>Simple Execution/Plan Tree</vt:lpstr>
      <vt:lpstr>Relational Operations</vt:lpstr>
      <vt:lpstr>Logical Plan</vt:lpstr>
      <vt:lpstr>PowerPoint Presentation</vt:lpstr>
      <vt:lpstr>Overview of Query Evaluation</vt:lpstr>
      <vt:lpstr>Query Compilation</vt:lpstr>
      <vt:lpstr>Query Optimization</vt:lpstr>
      <vt:lpstr>Three Core Optimization Techniques</vt:lpstr>
      <vt:lpstr>Query Execution Cost</vt:lpstr>
      <vt:lpstr>Statistics and Catalogs</vt:lpstr>
      <vt:lpstr>MySQL Example</vt:lpstr>
      <vt:lpstr>The Catalog Contains</vt:lpstr>
      <vt:lpstr>Access Path</vt:lpstr>
      <vt:lpstr>Access Paths</vt:lpstr>
      <vt:lpstr>PowerPoint Presentation</vt:lpstr>
      <vt:lpstr>Many Ways to Evaluate a Query</vt:lpstr>
      <vt:lpstr>Simple Technique – SELECTion Pushing</vt:lpstr>
      <vt:lpstr>Simple Technique – SELECTion Pushing</vt:lpstr>
      <vt:lpstr>A Note on Complex Selections</vt:lpstr>
      <vt:lpstr>One Approach to Selections</vt:lpstr>
      <vt:lpstr>Using an Index for Selections</vt:lpstr>
      <vt:lpstr>Projection</vt:lpstr>
      <vt:lpstr>Join: Index Nested Loops</vt:lpstr>
      <vt:lpstr>Join: Sort-Merge (R     S)</vt:lpstr>
      <vt:lpstr>Example of Sort-Merge Join</vt:lpstr>
      <vt:lpstr>PowerPoint Presentation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Selection Operation</vt:lpstr>
      <vt:lpstr>Selections Using Indices</vt:lpstr>
      <vt:lpstr>Selections Using Indices</vt:lpstr>
      <vt:lpstr>Selections Involving Comparisons</vt:lpstr>
      <vt:lpstr>Implementation of Complex Selections</vt:lpstr>
      <vt:lpstr>Algorithms for Complex Selections</vt:lpstr>
      <vt:lpstr>Bitmap Index Scan</vt:lpstr>
      <vt:lpstr>Sorting</vt:lpstr>
      <vt:lpstr>Example: External Sorting Using Sort-Merge</vt:lpstr>
      <vt:lpstr>External Sort-Merge</vt:lpstr>
      <vt:lpstr>External Sort-Merge (Cont.)</vt:lpstr>
      <vt:lpstr>External Sort-Merge (Cont.)</vt:lpstr>
      <vt:lpstr>External Merge Sort (Cont.)</vt:lpstr>
      <vt:lpstr>External Merge Sort (Cont.)</vt:lpstr>
      <vt:lpstr>Join Operation</vt:lpstr>
      <vt:lpstr>Nested-Loop Join</vt:lpstr>
      <vt:lpstr>Nested-Loop Join (Cont.)</vt:lpstr>
      <vt:lpstr>Block Nested-Loop Join</vt:lpstr>
      <vt:lpstr>Block Nested-Loop Join (Cont.)</vt:lpstr>
      <vt:lpstr>Indexed Nested-Loop Join</vt:lpstr>
      <vt:lpstr>Example of Nested-Loop Join Costs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Handling of Overflows</vt:lpstr>
      <vt:lpstr>Cost of Hash-Join</vt:lpstr>
      <vt:lpstr>Example of Cost of Hash-Join</vt:lpstr>
      <vt:lpstr>Hybrid Hash–Join</vt:lpstr>
      <vt:lpstr>Complex Joins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  <vt:lpstr>Blocking Operations</vt:lpstr>
      <vt:lpstr>Pipeline Stages</vt:lpstr>
      <vt:lpstr>Evaluation Algorithms for Pipelining</vt:lpstr>
      <vt:lpstr>Pipelining for Continuous-Stream Data</vt:lpstr>
      <vt:lpstr>Cache Conscious Algorithms</vt:lpstr>
      <vt:lpstr>End of Chapter 15</vt:lpstr>
      <vt:lpstr>Hash JOIN (http://cs186.wikia.com/wiki/Joins) </vt:lpstr>
      <vt:lpstr>Hash JOIN (http://cs186.wikia.com/wiki/Joins)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297</cp:revision>
  <cp:lastPrinted>2018-10-26T13:46:49Z</cp:lastPrinted>
  <dcterms:created xsi:type="dcterms:W3CDTF">2010-04-12T23:12:02Z</dcterms:created>
  <dcterms:modified xsi:type="dcterms:W3CDTF">2020-04-09T21:38:16Z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